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9" r:id="rId7"/>
    <p:sldId id="268" r:id="rId8"/>
    <p:sldId id="270" r:id="rId9"/>
    <p:sldId id="271" r:id="rId10"/>
    <p:sldId id="272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C26724-08A9-4D65-99F9-44CAEB45D453}" type="datetimeFigureOut">
              <a:rPr lang="ru-RU" smtClean="0"/>
              <a:pPr/>
              <a:t>23.10.2017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A7FEFC7-FE1B-4261-83A9-1737B06D15D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329" y="260648"/>
            <a:ext cx="8712968" cy="13681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effectLst/>
                <a:latin typeface="Calibri" pitchFamily="34" charset="0"/>
                <a:cs typeface="Arial" pitchFamily="34" charset="0"/>
              </a:rPr>
              <a:t>ОПЫТ РАБОТЫ:</a:t>
            </a:r>
            <a:br>
              <a:rPr lang="ru-RU" sz="2400" b="1" dirty="0" smtClean="0">
                <a:effectLst/>
                <a:latin typeface="Calibri" pitchFamily="34" charset="0"/>
                <a:cs typeface="Arial" pitchFamily="34" charset="0"/>
              </a:rPr>
            </a:br>
            <a:r>
              <a:rPr lang="ru-RU" sz="2400" b="1" dirty="0" smtClean="0">
                <a:effectLst/>
                <a:latin typeface="Calibri" pitchFamily="34" charset="0"/>
                <a:cs typeface="Arial" pitchFamily="34" charset="0"/>
              </a:rPr>
              <a:t>«</a:t>
            </a:r>
            <a:r>
              <a:rPr lang="ru-RU" sz="2800" b="1" dirty="0" smtClean="0"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lang="ru-RU" sz="2800" b="1" dirty="0">
                <a:effectLst/>
                <a:latin typeface="Calibri" pitchFamily="34" charset="0"/>
                <a:cs typeface="Arial" pitchFamily="34" charset="0"/>
              </a:rPr>
              <a:t>познавательных способностей детей </a:t>
            </a:r>
            <a:r>
              <a:rPr lang="ru-RU" sz="2800" b="1" dirty="0" smtClean="0">
                <a:effectLst/>
                <a:latin typeface="Calibri" pitchFamily="34" charset="0"/>
                <a:cs typeface="Arial" pitchFamily="34" charset="0"/>
              </a:rPr>
              <a:t>раннего возраста </a:t>
            </a:r>
            <a:r>
              <a:rPr lang="ru-RU" sz="2800" b="1" dirty="0">
                <a:effectLst/>
                <a:latin typeface="Calibri" pitchFamily="34" charset="0"/>
                <a:cs typeface="Arial" pitchFamily="34" charset="0"/>
              </a:rPr>
              <a:t>посредством музейной </a:t>
            </a:r>
            <a:r>
              <a:rPr lang="ru-RU" sz="2800" b="1" dirty="0" smtClean="0">
                <a:effectLst/>
                <a:latin typeface="Calibri" pitchFamily="34" charset="0"/>
                <a:cs typeface="Arial" pitchFamily="34" charset="0"/>
              </a:rPr>
              <a:t>педагогики»</a:t>
            </a:r>
            <a:endParaRPr lang="ru-RU" sz="2800" b="1" dirty="0"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844824"/>
            <a:ext cx="4032448" cy="4072171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«Глаза ребенка. Глаза гения.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Подлинная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красота доступна только таким глазам. Подлинную красоту воспринимает только чистая, прекрасная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душа - душа ребенка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...» 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слова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Э. </a:t>
            </a:r>
            <a:r>
              <a:rPr lang="ru-RU" sz="2800" dirty="0" err="1">
                <a:solidFill>
                  <a:srgbClr val="000000"/>
                </a:solidFill>
                <a:latin typeface="Times New Roman"/>
                <a:ea typeface="Times New Roman"/>
              </a:rPr>
              <a:t>Межелайтиса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8015" y="5589240"/>
            <a:ext cx="4126798" cy="1137878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98376" y="6183339"/>
            <a:ext cx="7128792" cy="5437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b="1" dirty="0" smtClean="0"/>
              <a:t>Воспитатель: Ильина Елена Михайловна</a:t>
            </a:r>
            <a:endParaRPr lang="ru-RU" b="1" dirty="0"/>
          </a:p>
        </p:txBody>
      </p:sp>
      <p:pic>
        <p:nvPicPr>
          <p:cNvPr id="1026" name="Picture 2" descr="F:\детские сады детям 2016\Новая папка (4)\капелтка\P15501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2840376" cy="4257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5374" y="260648"/>
            <a:ext cx="8352928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alibri" pitchFamily="34" charset="0"/>
              </a:rPr>
              <a:t>Культурологическое и эстетическое образование с помощью музейных средств возможно только на основе знания и учета особенностей детского восприятия, строгого следования психолого-педагогическим принципам, разработанным отечественными и зарубежными специалистами. </a:t>
            </a:r>
            <a:endParaRPr lang="ru-RU" sz="2000" dirty="0" smtClean="0">
              <a:latin typeface="Calibri" pitchFamily="34" charset="0"/>
            </a:endParaRPr>
          </a:p>
          <a:p>
            <a:pPr algn="just"/>
            <a:endParaRPr lang="ru-RU" sz="2000" dirty="0" smtClean="0">
              <a:latin typeface="Calibri" pitchFamily="34" charset="0"/>
            </a:endParaRPr>
          </a:p>
          <a:p>
            <a:pPr algn="just"/>
            <a:r>
              <a:rPr lang="ru-RU" sz="2000" dirty="0" smtClean="0">
                <a:latin typeface="Calibri" pitchFamily="34" charset="0"/>
              </a:rPr>
              <a:t>Познание </a:t>
            </a:r>
            <a:r>
              <a:rPr lang="ru-RU" sz="2000" dirty="0">
                <a:latin typeface="Calibri" pitchFamily="34" charset="0"/>
              </a:rPr>
              <a:t>истории, культуры, окружающего мира должно приносить радость</a:t>
            </a:r>
            <a:r>
              <a:rPr lang="ru-RU" sz="2000" dirty="0" smtClean="0">
                <a:latin typeface="Calibri" pitchFamily="34" charset="0"/>
              </a:rPr>
              <a:t>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50" name="Picture 2" descr="F:\детские сады детям 2016\Новая папка (4)\капелтка\P1550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23441"/>
            <a:ext cx="2600290" cy="3898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02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924944"/>
            <a:ext cx="64008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r>
              <a:rPr lang="ru-RU" dirty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908720"/>
            <a:ext cx="6552728" cy="10801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sz="2400" dirty="0" smtClean="0">
                <a:latin typeface="Calibri" pitchFamily="34" charset="0"/>
              </a:rPr>
              <a:t>Цель обучения ребенка состоит в том, чтобы сделать его способным развиваться дальше без помощи учителя.</a:t>
            </a:r>
          </a:p>
          <a:p>
            <a:r>
              <a:rPr lang="ru-RU" sz="2400" dirty="0" smtClean="0">
                <a:latin typeface="Calibri" pitchFamily="34" charset="0"/>
              </a:rPr>
              <a:t>                                                                                   Э. Хаббард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ransition advTm="10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857232"/>
            <a:ext cx="7955208" cy="557216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Развивать познавательные способности </a:t>
            </a:r>
            <a:r>
              <a:rPr lang="ru-RU" dirty="0"/>
              <a:t>и </a:t>
            </a:r>
            <a:r>
              <a:rPr lang="ru-RU" dirty="0" smtClean="0"/>
              <a:t>познавательную деятельность.</a:t>
            </a:r>
          </a:p>
          <a:p>
            <a:r>
              <a:rPr lang="ru-RU" dirty="0" smtClean="0"/>
              <a:t>Развивать речь </a:t>
            </a:r>
            <a:r>
              <a:rPr lang="ru-RU" dirty="0"/>
              <a:t>и </a:t>
            </a:r>
            <a:r>
              <a:rPr lang="ru-RU" dirty="0" smtClean="0"/>
              <a:t>расширять словарный запас.</a:t>
            </a:r>
            <a:endParaRPr lang="ru-RU" dirty="0"/>
          </a:p>
          <a:p>
            <a:r>
              <a:rPr lang="ru-RU" dirty="0" smtClean="0"/>
              <a:t>Воспитывать </a:t>
            </a:r>
            <a:r>
              <a:rPr lang="ru-RU" dirty="0" err="1" smtClean="0"/>
              <a:t>любвь</a:t>
            </a:r>
            <a:r>
              <a:rPr lang="ru-RU" dirty="0" smtClean="0"/>
              <a:t> </a:t>
            </a:r>
            <a:r>
              <a:rPr lang="ru-RU" dirty="0"/>
              <a:t>к природе родного края и чувство сопричастности к ее сбережению. </a:t>
            </a:r>
            <a:endParaRPr lang="ru-RU" dirty="0" smtClean="0"/>
          </a:p>
          <a:p>
            <a:r>
              <a:rPr lang="ru-RU" dirty="0" smtClean="0"/>
              <a:t>Развивать </a:t>
            </a:r>
            <a:r>
              <a:rPr lang="ru-RU" dirty="0"/>
              <a:t>способность к эстетическому созерцанию и </a:t>
            </a:r>
            <a:r>
              <a:rPr lang="ru-RU" dirty="0" smtClean="0"/>
              <a:t>сопереживанию.</a:t>
            </a:r>
            <a:endParaRPr lang="ru-RU" dirty="0"/>
          </a:p>
          <a:p>
            <a:r>
              <a:rPr lang="ru-RU" dirty="0" smtClean="0"/>
              <a:t>Воспитывать культуру </a:t>
            </a:r>
            <a:r>
              <a:rPr lang="ru-RU" dirty="0"/>
              <a:t>поведения.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42852"/>
            <a:ext cx="7147790" cy="10001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П</a:t>
            </a:r>
            <a:r>
              <a:rPr lang="ru-RU" sz="3200" dirty="0" smtClean="0">
                <a:latin typeface="Calibri" pitchFamily="34" charset="0"/>
              </a:rPr>
              <a:t>риглашаем вас в мини-музей</a:t>
            </a:r>
            <a:br>
              <a:rPr lang="ru-RU" sz="3200" dirty="0" smtClean="0">
                <a:latin typeface="Calibri" pitchFamily="34" charset="0"/>
              </a:rPr>
            </a:br>
            <a:r>
              <a:rPr lang="ru-RU" sz="3200" dirty="0" smtClean="0">
                <a:latin typeface="Calibri" pitchFamily="34" charset="0"/>
              </a:rPr>
              <a:t>Экспозиция 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dirty="0" smtClean="0">
                <a:latin typeface="Calibri" pitchFamily="34" charset="0"/>
              </a:rPr>
              <a:t>«Старинные предметы быта»</a:t>
            </a:r>
            <a:endParaRPr lang="ru-RU" sz="3200" dirty="0">
              <a:latin typeface="Calibri" pitchFamily="34" charset="0"/>
            </a:endParaRPr>
          </a:p>
        </p:txBody>
      </p:sp>
      <p:pic>
        <p:nvPicPr>
          <p:cNvPr id="1026" name="Picture 2" descr="C:\Users\User\Desktop\snapshot201512262348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319312"/>
            <a:ext cx="3286148" cy="2314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интере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3768" y="3881388"/>
            <a:ext cx="3571900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snapshot201512262255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040" y="1371888"/>
            <a:ext cx="3025803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6543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        Проект «Русское чаепитие»</a:t>
            </a:r>
            <a:endParaRPr lang="ru-RU" dirty="0"/>
          </a:p>
        </p:txBody>
      </p:sp>
      <p:pic>
        <p:nvPicPr>
          <p:cNvPr id="7" name="Picture 3" descr="C:\Users\User\Desktop\самовар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186974"/>
            <a:ext cx="2491861" cy="186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F:\детские сады детям 2016\Новая папка (4)\капелтка\P15500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86974"/>
            <a:ext cx="5088125" cy="3394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F:\детские сады детям 2016\Новая папка (4)\капелтка\P15500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3950"/>
            <a:ext cx="2264048" cy="33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3646642" y="4836515"/>
            <a:ext cx="5149387" cy="161682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 fontScale="5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dirty="0" smtClean="0">
                <a:latin typeface="Calibri" pitchFamily="34" charset="0"/>
              </a:rPr>
              <a:t>Никакое </a:t>
            </a:r>
            <a:r>
              <a:rPr lang="ru-RU" dirty="0">
                <a:latin typeface="Calibri" pitchFamily="34" charset="0"/>
              </a:rPr>
              <a:t>число наглядных уроков не может заменить соприкосновения с природой и знакомства с подлинными вещами и материалами, с фактическим изготовлением </a:t>
            </a:r>
            <a:r>
              <a:rPr lang="ru-RU" dirty="0" smtClean="0">
                <a:latin typeface="Calibri" pitchFamily="34" charset="0"/>
              </a:rPr>
              <a:t>предметов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ransition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320"/>
            <a:ext cx="8538152" cy="92243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latin typeface="Calibri" pitchFamily="34" charset="0"/>
              </a:rPr>
              <a:t>Ведущий метод в работе с детьми дошкольного возраста, как известно,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700808"/>
            <a:ext cx="4090144" cy="46782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Именно </a:t>
            </a:r>
            <a:r>
              <a:rPr lang="ru-RU" sz="2000" b="1" dirty="0">
                <a:latin typeface="Calibri" pitchFamily="34" charset="0"/>
              </a:rPr>
              <a:t>в игре, моделируя разнообразные ситуации, ребенок познает окружающий мир, овладевает необходимыми </a:t>
            </a:r>
            <a:r>
              <a:rPr lang="ru-RU" sz="2000" b="1" dirty="0" smtClean="0">
                <a:latin typeface="Calibri" pitchFamily="34" charset="0"/>
              </a:rPr>
              <a:t>навыками</a:t>
            </a:r>
            <a:r>
              <a:rPr lang="ru-RU" sz="2000" b="1" dirty="0">
                <a:latin typeface="Calibri" pitchFamily="34" charset="0"/>
              </a:rPr>
              <a:t>, приобретает собственный опыт. Воображение и фантазия, максимально развитые в детском возрасте, помогают ребенку проникнуться духом иного исторического времени, а значит, осваивать, преобразовывать и присваивать накопленные историко-культурные ценности. </a:t>
            </a:r>
            <a:endParaRPr lang="ru-RU" sz="2000" b="1" dirty="0" smtClean="0">
              <a:latin typeface="Calibri" pitchFamily="34" charset="0"/>
            </a:endParaRPr>
          </a:p>
          <a:p>
            <a:endParaRPr lang="ru-RU" b="1" dirty="0">
              <a:latin typeface="Calibri" pitchFamily="34" charset="0"/>
            </a:endParaRPr>
          </a:p>
        </p:txBody>
      </p:sp>
      <p:pic>
        <p:nvPicPr>
          <p:cNvPr id="3074" name="Picture 2" descr="F:\детские сады детям 2016\Новая папка (4)\капелтка\P15500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470275" cy="5202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37852" y="188640"/>
            <a:ext cx="7962088" cy="6543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dirty="0" smtClean="0"/>
              <a:t>        Русские традиции</a:t>
            </a:r>
            <a:endParaRPr lang="ru-RU" dirty="0"/>
          </a:p>
        </p:txBody>
      </p:sp>
      <p:pic>
        <p:nvPicPr>
          <p:cNvPr id="4098" name="Picture 2" descr="F:\детские сады детям 2016\Новая папка (4)\капелтка\P1550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8" y="1124744"/>
            <a:ext cx="1825966" cy="2737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F:\детские сады детям 2016\Новая папка (4)\капелтка\P1550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760" y="1154252"/>
            <a:ext cx="1900641" cy="284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F:\детские сады детям 2016\Новая папка (4)\капелтка\P1550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36111"/>
            <a:ext cx="1944216" cy="2914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F:\детские сады детям 2016\Новая папка (4)\капелтка\P15501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6" y="4256230"/>
            <a:ext cx="3467409" cy="231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F:\детские сады детям 2016\Новая папка (4)\капелтка\P155010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19" y="4256230"/>
            <a:ext cx="3801282" cy="2313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903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етские сады детям 2016\Новая папка (4)\капелтка\P1550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9575"/>
            <a:ext cx="2648325" cy="397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85186" y="401707"/>
            <a:ext cx="3387234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Неизменными </a:t>
            </a:r>
            <a:r>
              <a:rPr lang="ru-RU" b="1" dirty="0">
                <a:latin typeface="Calibri" pitchFamily="34" charset="0"/>
              </a:rPr>
              <a:t>принципами музейной </a:t>
            </a:r>
            <a:r>
              <a:rPr lang="ru-RU" b="1" dirty="0" smtClean="0">
                <a:latin typeface="Calibri" pitchFamily="34" charset="0"/>
              </a:rPr>
              <a:t>педагогики являются: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предметность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наглядность</a:t>
            </a:r>
            <a:r>
              <a:rPr lang="ru-RU" b="1" dirty="0">
                <a:latin typeface="Calibri" pitchFamily="34" charset="0"/>
              </a:rPr>
              <a:t>, </a:t>
            </a:r>
            <a:endParaRPr lang="ru-RU" b="1" dirty="0" smtClean="0">
              <a:latin typeface="Calibri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эмоциональность,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dirty="0" smtClean="0">
                <a:latin typeface="Calibri" pitchFamily="34" charset="0"/>
              </a:rPr>
              <a:t>интерактивность.</a:t>
            </a:r>
            <a:endParaRPr lang="ru-RU" b="1" dirty="0">
              <a:latin typeface="Calibri" pitchFamily="34" charset="0"/>
            </a:endParaRPr>
          </a:p>
        </p:txBody>
      </p:sp>
      <p:pic>
        <p:nvPicPr>
          <p:cNvPr id="5123" name="Picture 3" descr="F:\детские сады детям 2016\Новая папка (4)\капелтка\P15501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4867986" cy="3247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976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274320"/>
            <a:ext cx="8640960" cy="706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3000" dirty="0" smtClean="0"/>
              <a:t>Проект </a:t>
            </a:r>
            <a:r>
              <a:rPr lang="ru-RU" sz="3000" dirty="0"/>
              <a:t>«Матрёшки – любимые игрушки малышей»</a:t>
            </a:r>
          </a:p>
        </p:txBody>
      </p:sp>
      <p:pic>
        <p:nvPicPr>
          <p:cNvPr id="4" name="Picture 6" descr="101_6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45104" cy="280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7" descr="101_60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528392" cy="2417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10" descr="101_606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9001"/>
            <a:ext cx="3622060" cy="2385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802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е сады детям 2016\Новая папка (4)\капелтка\P15500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4824536" cy="3218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74320"/>
            <a:ext cx="8640960" cy="7064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dk1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ru-RU" sz="3000" dirty="0" smtClean="0"/>
              <a:t>Праздники</a:t>
            </a:r>
            <a:endParaRPr lang="ru-RU" sz="3000" dirty="0"/>
          </a:p>
        </p:txBody>
      </p:sp>
      <p:pic>
        <p:nvPicPr>
          <p:cNvPr id="1027" name="Picture 3" descr="F:\детские сады детям 2016\Новая папка (4)\капелтка\P1430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21088"/>
            <a:ext cx="356222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47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515</TotalTime>
  <Words>265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ОПЫТ РАБОТЫ: «Развитие познавательных способностей детей раннего возраста посредством музейной педагогики»</vt:lpstr>
      <vt:lpstr>Задачи:</vt:lpstr>
      <vt:lpstr>Приглашаем вас в мини-музей Экспозиция  «Старинные предметы быта»</vt:lpstr>
      <vt:lpstr>        Проект «Русское чаепитие»</vt:lpstr>
      <vt:lpstr>Ведущий метод в работе с детьми дошкольного возраста, как известно, игра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58</cp:revision>
  <dcterms:created xsi:type="dcterms:W3CDTF">2015-12-27T16:42:44Z</dcterms:created>
  <dcterms:modified xsi:type="dcterms:W3CDTF">2017-10-23T13:42:45Z</dcterms:modified>
</cp:coreProperties>
</file>