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94" autoAdjust="0"/>
  </p:normalViewPr>
  <p:slideViewPr>
    <p:cSldViewPr>
      <p:cViewPr varScale="1">
        <p:scale>
          <a:sx n="84" d="100"/>
          <a:sy n="84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EA0E6-7148-456E-8A77-FAA6F1500CC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0C9-B287-4826-B5B8-B95B3B2E2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0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270C9-B287-4826-B5B8-B95B3B2E264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0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F70116-6E63-4EBD-9DB9-24CC34C29E00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E30A671-695B-4E55-A17A-834106CB74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Анализ физкультурно-оздоровительной  работы.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2014 – 2015  учебный  год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83568" y="4149080"/>
            <a:ext cx="7696944" cy="1473200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Инструктор по физ.культуре: Тимофеева Е.В.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			                       Кузнецова О.В.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39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    </a:t>
            </a:r>
            <a:r>
              <a:rPr lang="ru-RU" sz="3200" dirty="0" smtClean="0">
                <a:solidFill>
                  <a:srgbClr val="002060"/>
                </a:solidFill>
              </a:rPr>
              <a:t>Участие  в   региональном  конкурсе 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              «Детские  сады – детям!»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552728" cy="49145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40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rgbClr val="002060"/>
                </a:solidFill>
              </a:rPr>
              <a:t>Спортивный  праздник  с  участием  родителей  </a:t>
            </a:r>
            <a:r>
              <a:rPr lang="ru-RU" b="1" i="1" u="sng" dirty="0" smtClean="0">
                <a:solidFill>
                  <a:srgbClr val="002060"/>
                </a:solidFill>
              </a:rPr>
              <a:t>«сильные</a:t>
            </a:r>
            <a:r>
              <a:rPr lang="ru-RU" b="1" i="1" u="sng" dirty="0">
                <a:solidFill>
                  <a:srgbClr val="002060"/>
                </a:solidFill>
              </a:rPr>
              <a:t>! Ловкие! </a:t>
            </a:r>
            <a:r>
              <a:rPr lang="ru-RU" b="1" i="1" u="sng" dirty="0" smtClean="0">
                <a:solidFill>
                  <a:srgbClr val="002060"/>
                </a:solidFill>
              </a:rPr>
              <a:t>Смелые!»</a:t>
            </a:r>
            <a:endParaRPr lang="ru-RU" b="1" i="1" u="sng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5" y="1700808"/>
            <a:ext cx="3346317" cy="250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0" y="1801193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2989395" cy="224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0" y="4531030"/>
            <a:ext cx="2864171" cy="214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7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Участие  в  дистанционном  конкурсе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      «Таланты  </a:t>
            </a:r>
            <a:r>
              <a:rPr lang="ru-RU" dirty="0" err="1" smtClean="0">
                <a:solidFill>
                  <a:srgbClr val="002060"/>
                </a:solidFill>
              </a:rPr>
              <a:t>россии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204060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2"/>
            <a:ext cx="3098875" cy="43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002060"/>
                </a:solidFill>
              </a:rPr>
              <a:t>спортивно – музыкальное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развлечение  с  участием  родителей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«</a:t>
            </a:r>
            <a:r>
              <a:rPr lang="ru-RU" dirty="0" err="1" smtClean="0">
                <a:solidFill>
                  <a:srgbClr val="002060"/>
                </a:solidFill>
              </a:rPr>
              <a:t>аты</a:t>
            </a:r>
            <a:r>
              <a:rPr lang="ru-RU" dirty="0" smtClean="0">
                <a:solidFill>
                  <a:srgbClr val="002060"/>
                </a:solidFill>
              </a:rPr>
              <a:t>- баты,  шли  солдаты…»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2001195" cy="150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94009"/>
            <a:ext cx="3378308" cy="25337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26879"/>
            <a:ext cx="3480387" cy="261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18981"/>
            <a:ext cx="3166704" cy="2375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81" y="1693996"/>
            <a:ext cx="2778104" cy="2083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4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 Эстафеты  на  воде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«весёлые   брызги!»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(старшие  и  подготовительные  группы)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346317" cy="250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37112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7112"/>
            <a:ext cx="303583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3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Спортивный  праздник,  посвященный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                  дню  здоровья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«Папа,  мама, я – спортивная  семья!»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4824"/>
            <a:ext cx="3085124" cy="2313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2999317" cy="224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50858"/>
            <a:ext cx="4860032" cy="364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2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18728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      </a:t>
            </a:r>
            <a:r>
              <a:rPr lang="ru-RU" sz="2000" dirty="0" smtClean="0">
                <a:solidFill>
                  <a:srgbClr val="002060"/>
                </a:solidFill>
              </a:rPr>
              <a:t>Участие  в  </a:t>
            </a:r>
            <a:r>
              <a:rPr lang="ru-RU" sz="2000" b="1" dirty="0" smtClean="0">
                <a:solidFill>
                  <a:srgbClr val="002060"/>
                </a:solidFill>
              </a:rPr>
              <a:t>международном  конкурсе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по  физической  культуре</a:t>
            </a:r>
            <a:r>
              <a:rPr lang="ru-RU" sz="2000" dirty="0" smtClean="0">
                <a:solidFill>
                  <a:srgbClr val="002060"/>
                </a:solidFill>
              </a:rPr>
              <a:t>  </a:t>
            </a:r>
            <a:r>
              <a:rPr lang="ru-RU" sz="2000" b="1" i="1" dirty="0" smtClean="0">
                <a:solidFill>
                  <a:srgbClr val="002060"/>
                </a:solidFill>
              </a:rPr>
              <a:t>«орлёнок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принимали  участие  дети  </a:t>
            </a:r>
            <a:r>
              <a:rPr lang="ru-RU" sz="2000" b="1" dirty="0" smtClean="0">
                <a:solidFill>
                  <a:srgbClr val="002060"/>
                </a:solidFill>
              </a:rPr>
              <a:t>подготовительной к школе группы  «зайчик». </a:t>
            </a:r>
            <a:r>
              <a:rPr lang="ru-RU" sz="2000" dirty="0" smtClean="0">
                <a:solidFill>
                  <a:srgbClr val="002060"/>
                </a:solidFill>
              </a:rPr>
              <a:t>Все  дети  получили  сертификаты  участника.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Admin\Рабочий стол\МОИ ДОКУМЕНТЫ\сертификаты\chapter_coord_Kuznetsova_Olga_Vladimirov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772816"/>
            <a:ext cx="3490497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1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Инструктор  по  физ. культуре – </a:t>
            </a:r>
            <a:r>
              <a:rPr lang="ru-RU" sz="2400" b="1" dirty="0" err="1" smtClean="0"/>
              <a:t>тимофеева</a:t>
            </a:r>
            <a:r>
              <a:rPr lang="ru-RU" sz="2400" b="1" dirty="0" smtClean="0"/>
              <a:t>   е.  В.</a:t>
            </a:r>
            <a:br>
              <a:rPr lang="ru-RU" sz="2400" b="1" dirty="0" smtClean="0"/>
            </a:br>
            <a:r>
              <a:rPr lang="ru-RU" sz="2400" b="1" dirty="0"/>
              <a:t> </a:t>
            </a:r>
            <a:r>
              <a:rPr lang="ru-RU" sz="2400" b="1" dirty="0" smtClean="0"/>
              <a:t>                     Кросс  «</a:t>
            </a:r>
            <a:r>
              <a:rPr lang="ru-RU" sz="2400" b="1" dirty="0" err="1" smtClean="0"/>
              <a:t>астрача</a:t>
            </a:r>
            <a:r>
              <a:rPr lang="ru-RU" sz="2400" b="1" dirty="0" smtClean="0"/>
              <a:t>  - </a:t>
            </a:r>
            <a:r>
              <a:rPr lang="ru-RU" sz="2400" b="1" dirty="0" err="1" smtClean="0"/>
              <a:t>тихвин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6" y="1556792"/>
            <a:ext cx="2866160" cy="21496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18051"/>
            <a:ext cx="3036821" cy="227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142675" cy="2357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3712316" cy="2784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5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3240"/>
          <a:stretch/>
        </p:blipFill>
        <p:spPr>
          <a:xfrm>
            <a:off x="304800" y="1700808"/>
            <a:ext cx="3398440" cy="265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Спортивный  праздник,  посвященный</a:t>
            </a:r>
            <a:br>
              <a:rPr lang="ru-RU" dirty="0" smtClean="0"/>
            </a:br>
            <a:r>
              <a:rPr lang="ru-RU" dirty="0" smtClean="0"/>
              <a:t>                      дню  здоровья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«Папа,  мама, я – спортивная  семья!»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3398476" cy="254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6" y="4563126"/>
            <a:ext cx="2846415" cy="213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4850" r="388"/>
          <a:stretch/>
        </p:blipFill>
        <p:spPr>
          <a:xfrm>
            <a:off x="4674191" y="1922562"/>
            <a:ext cx="2488431" cy="201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56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                               СПОРТИВНОЕ  РАЗВЛЕЧЕНИЕ, </a:t>
            </a:r>
            <a:br>
              <a:rPr lang="ru-RU" sz="2400" dirty="0" smtClean="0"/>
            </a:br>
            <a:r>
              <a:rPr lang="ru-RU" sz="2400" dirty="0" smtClean="0"/>
              <a:t>          ПОСВЯЩЁННОЕ  ПРАЗДНОВАНИЮ  70-ЛЕТИЯ  ПОБЕДЫ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    «МЫ  -  ЗАЩИТНИКИ!»  </a:t>
            </a:r>
            <a:r>
              <a:rPr lang="ru-RU" sz="2000" dirty="0" smtClean="0"/>
              <a:t>(СТАРШИЕ   ГРУППЫ)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64" y="1288058"/>
            <a:ext cx="2808312" cy="210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1" y="3573016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76" y="3376321"/>
            <a:ext cx="2520280" cy="336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275446" lon="20757091" rev="30193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85" y="1297927"/>
            <a:ext cx="2801573" cy="2101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222043" lon="20072557" rev="27316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6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596064" cy="144016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  <a:t/>
            </a:r>
            <a:b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</a:br>
            <a: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  <a:t/>
            </a:r>
            <a:b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</a:br>
            <a: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  <a:t/>
            </a:r>
            <a:b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</a:br>
            <a: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  <a:t>Физическое воспитание в ДОУ </a:t>
            </a:r>
            <a:r>
              <a:rPr lang="ru-RU" sz="3200" cap="none" dirty="0">
                <a:solidFill>
                  <a:srgbClr val="002060"/>
                </a:solidFill>
                <a:effectLst/>
                <a:latin typeface="Franklin Gothic Book"/>
              </a:rPr>
              <a:t>– является  </a:t>
            </a:r>
            <a:r>
              <a:rPr lang="ru-RU" sz="3200" cap="none" dirty="0" smtClean="0">
                <a:solidFill>
                  <a:srgbClr val="002060"/>
                </a:solidFill>
                <a:effectLst/>
                <a:latin typeface="Franklin Gothic Book"/>
              </a:rPr>
              <a:t>важным звеном в образовании детей. Всем  известно, что </a:t>
            </a:r>
            <a:r>
              <a:rPr lang="ru-RU" sz="3200" b="1" cap="none" dirty="0" smtClean="0">
                <a:solidFill>
                  <a:srgbClr val="002060"/>
                </a:solidFill>
                <a:effectLst/>
                <a:latin typeface="Franklin Gothic Book"/>
              </a:rPr>
              <a:t>потребность в двигательной  активности у детей дошкольного возраста очень велика</a:t>
            </a:r>
            <a:r>
              <a:rPr lang="ru-RU" sz="3200" cap="none" dirty="0" smtClean="0">
                <a:solidFill>
                  <a:srgbClr val="002060"/>
                </a:solidFill>
                <a:effectLst/>
                <a:latin typeface="Franklin Gothic Book"/>
              </a:rPr>
              <a:t>!</a:t>
            </a:r>
            <a:endParaRPr lang="ru-RU" sz="3200" cap="none" dirty="0">
              <a:solidFill>
                <a:srgbClr val="002060"/>
              </a:solidFill>
              <a:effectLst/>
              <a:latin typeface="Franklin Gothic Book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33056"/>
            <a:ext cx="3732666" cy="2579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                     ИТОГОВОЕ  СПОРТИВНОЕ  РАЗВЛЕЧЕНИЕ  </a:t>
            </a:r>
            <a:br>
              <a:rPr lang="ru-RU" sz="2400" dirty="0" smtClean="0"/>
            </a:br>
            <a:r>
              <a:rPr lang="ru-RU" sz="2400" dirty="0" smtClean="0"/>
              <a:t>                           В  ПОДГОТОВИТЕЛЬНЫХ  ГРУППАХ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«САМЫЕ  -  САМЫЕ  -  САМЫЕ!!!»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10" y="1601549"/>
            <a:ext cx="2636419" cy="197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73183"/>
            <a:ext cx="2507550" cy="188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25" y="1573183"/>
            <a:ext cx="2674241" cy="200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4179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41790"/>
            <a:ext cx="3300010" cy="247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А  ТАК  ЖЕ: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ПРОВЕДЕНИЕ  ЗАНЯТИЙ  ПО  ТЕЛЕСНОМУ  КОНТАКТУ  В  МЛАДШИХ  ГРУППАХ    </a:t>
            </a:r>
            <a:r>
              <a:rPr lang="ru-RU" dirty="0" smtClean="0"/>
              <a:t>ДОУ   НА  ТЕМУ    «ПУТЕШЕСТВИЕ  В  ВЕСЕННИЙ  ЛЕС».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АТТЕСТАЦИЯ   НА  </a:t>
            </a:r>
            <a:r>
              <a:rPr lang="ru-RU" b="1" dirty="0" smtClean="0"/>
              <a:t>ПЕРВУЮ  КВАЛИФИКАЦИОННУЮ  КАТЕГОРИЮ.</a:t>
            </a:r>
          </a:p>
        </p:txBody>
      </p:sp>
    </p:spTree>
    <p:extLst>
      <p:ext uri="{BB962C8B-B14F-4D97-AF65-F5344CB8AC3E}">
        <p14:creationId xmlns:p14="http://schemas.microsoft.com/office/powerpoint/2010/main" val="32682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7200"/>
            <a:ext cx="8740080" cy="22517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>ДЛЯ  ПОЛНОЦЕННОГО  </a:t>
            </a:r>
            <a:r>
              <a:rPr lang="ru-RU" sz="2000" b="1" i="1" dirty="0" smtClean="0">
                <a:latin typeface="+mn-lt"/>
              </a:rPr>
              <a:t>ФИЗИЧЕСКОГО  РАЗВИТИЯ  ДЕТЕЙ  </a:t>
            </a:r>
            <a:r>
              <a:rPr lang="ru-RU" sz="2000" dirty="0" smtClean="0">
                <a:latin typeface="+mn-lt"/>
              </a:rPr>
              <a:t>В  НАШЕМ  ДОУ  СОЗДАНЫ   </a:t>
            </a:r>
            <a:r>
              <a:rPr lang="ru-RU" sz="2000" b="1" i="1" dirty="0" smtClean="0">
                <a:latin typeface="+mn-lt"/>
              </a:rPr>
              <a:t>КОМФОРТНЫЕ  УСЛОВИЯ  ДЛЯ  РЕБЁНКА</a:t>
            </a:r>
            <a:r>
              <a:rPr lang="ru-RU" sz="2000" dirty="0" smtClean="0">
                <a:latin typeface="+mn-lt"/>
              </a:rPr>
              <a:t>.   К  ЭТОМУ  МОЖНО  ОТНЕСТИ  НЕ  ТОЛЬКО  НАЛИЧИЕ  СПЕЦИАЛЬНОГО  ИНВЕНТАРЯ,  НО  И  ПРОФЕССИОНАЛЬНЫЕ  ЗНАНИЯ,  УМЕНИЯ  И  НАВЫКИ  СПЕЦИАЛИСТА – ИНСТРУКТОРА   ПО   ФИЗИЧЕСКОЙ   КУЛЬТУРЕ,  А  ТАК  ЖЕ   ПЕДАГОГОВ  ДОУ.</a:t>
            </a:r>
            <a:endParaRPr lang="ru-RU" sz="2000" dirty="0">
              <a:latin typeface="+mn-lt"/>
            </a:endParaRPr>
          </a:p>
        </p:txBody>
      </p:sp>
      <p:pic>
        <p:nvPicPr>
          <p:cNvPr id="4" name="Объект 3" descr="Russkie-narodnye-podvizhnye-ig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44208" y="2688806"/>
            <a:ext cx="2024149" cy="146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97586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4" y="2738716"/>
            <a:ext cx="2154773" cy="161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2" y="4797152"/>
            <a:ext cx="2428776" cy="182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58" y="4797152"/>
            <a:ext cx="2257648" cy="169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3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24836" cy="2448272"/>
          </a:xfrm>
        </p:spPr>
        <p:txBody>
          <a:bodyPr>
            <a:prstTxWarp prst="textCanUp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cap="none" dirty="0" smtClean="0">
                <a:ln/>
                <a:solidFill>
                  <a:schemeClr val="accent4"/>
                </a:solidFill>
                <a:effectLst/>
              </a:rPr>
              <a:t>  </a:t>
            </a:r>
            <a:r>
              <a:rPr lang="ru-RU" sz="2400" b="1" cap="none" dirty="0" smtClean="0">
                <a:ln/>
                <a:solidFill>
                  <a:schemeClr val="accent4"/>
                </a:solidFill>
                <a:effectLst/>
              </a:rPr>
              <a:t>Успехов Вам в работе!  </a:t>
            </a:r>
            <a:endParaRPr lang="ru-RU" sz="2400" b="1" cap="none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2" y="2781300"/>
            <a:ext cx="4336371" cy="3082925"/>
          </a:xfrm>
        </p:spPr>
      </p:pic>
    </p:spTree>
    <p:extLst>
      <p:ext uri="{BB962C8B-B14F-4D97-AF65-F5344CB8AC3E}">
        <p14:creationId xmlns:p14="http://schemas.microsoft.com/office/powerpoint/2010/main" val="15147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94" y="456717"/>
            <a:ext cx="8686800" cy="1604131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ЦЕЛЬ  ФИЗИЧЕСКОГО  ВОСПИТАНИЯ  В   ДОУ</a:t>
            </a:r>
            <a:r>
              <a:rPr lang="ru-RU" sz="2000" dirty="0" smtClean="0">
                <a:solidFill>
                  <a:srgbClr val="002060"/>
                </a:solidFill>
              </a:rPr>
              <a:t>: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 ФОРМИРОВАНИЕ  ЗДОРОВОГО,  ЖИЗНЕРАДОСТНОГО,  ФИЗИЧЕСКИ  РАЗВИТОГО 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РЕБЁНКА,  КОТОРЫЙ  ВЛАДЕЕТ  ДОСТУПНЫМИ  ЕГО  ВОЗРАСТУ   ЗНАНИЯМИ  О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  ФИЗИЧЕСКОЙ  КУЛЬТУРЕ   И  ИСПЫТЫВАЕТ  ЖЕЛАНИЕ  ЗАНИМАТЬСЯ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ФИЗИЧЕСКИМИ  УПРАЖНЕНИЯМИ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591114" cy="4827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ОСНОВНЫМИ  ЗАДАЧАМИ  </a:t>
            </a:r>
            <a:r>
              <a:rPr lang="ru-RU" sz="2000" dirty="0" smtClean="0">
                <a:solidFill>
                  <a:srgbClr val="002060"/>
                </a:solidFill>
              </a:rPr>
              <a:t>ДОУ  ПО  </a:t>
            </a:r>
            <a:r>
              <a:rPr lang="ru-RU" sz="2000" b="1" dirty="0" smtClean="0">
                <a:solidFill>
                  <a:srgbClr val="002060"/>
                </a:solidFill>
              </a:rPr>
              <a:t>ФИЗИЧЕСКОМУ  ВОСПИТАНИЮ  ДОШКОЛЬНИКОВ  </a:t>
            </a:r>
            <a:r>
              <a:rPr lang="ru-RU" sz="2000" dirty="0" smtClean="0">
                <a:solidFill>
                  <a:srgbClr val="002060"/>
                </a:solidFill>
              </a:rPr>
              <a:t>ЯВЛЯЕТСЯ: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buClrTx/>
              <a:buFont typeface="Wingdings" pitchFamily="2" charset="2"/>
              <a:buChar char="q"/>
              <a:tabLst>
                <a:tab pos="354013" algn="l"/>
                <a:tab pos="982663" algn="l"/>
              </a:tabLst>
            </a:pPr>
            <a:r>
              <a:rPr lang="ru-RU" sz="1600" b="1" i="1" dirty="0" smtClean="0">
                <a:solidFill>
                  <a:srgbClr val="002060"/>
                </a:solidFill>
              </a:rPr>
              <a:t> 	УКРЕПЛЕНИЕ  ЗДОРОВЬЯ  ДЕТЕЙ;</a:t>
            </a:r>
          </a:p>
          <a:p>
            <a:endParaRPr lang="ru-RU" sz="16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</a:rPr>
              <a:t>ФОРМИРОВАНИЕ  ДВИГАТЕЛЬНЫХ  УМЕНИЙ  И  НАВЫКОВ  РЕБЁНКА  В   СООТВЕТСТВИИ  С  ЕГО  ИНДИВИДУАЛЬНЫМИ  ОСОБЕННОСТЯМИ,</a:t>
            </a:r>
          </a:p>
          <a:p>
            <a:pPr>
              <a:buFont typeface="Wingdings" pitchFamily="2" charset="2"/>
              <a:buChar char="q"/>
            </a:pPr>
            <a:endParaRPr lang="ru-RU" sz="16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</a:rPr>
              <a:t>РАЗВИТИЕМ  ФИЗИЧЕСКИХ  КАЧЕСТВ;</a:t>
            </a:r>
          </a:p>
          <a:p>
            <a:pPr>
              <a:buFont typeface="Wingdings" pitchFamily="2" charset="2"/>
              <a:buChar char="q"/>
            </a:pPr>
            <a:endParaRPr lang="ru-RU" sz="16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</a:rPr>
              <a:t>СОЗДАНИЕ  УСЛОВИЙ  ДЛЯ  РЕАЛИЗАЦИИ  ПОТРЕБНОСТЕЙ  ДЕТЕЙ  В ДВИГАТЕЛЬНОЙ  АКТИВНОСТИ;</a:t>
            </a:r>
          </a:p>
          <a:p>
            <a:pPr>
              <a:buFont typeface="Wingdings" pitchFamily="2" charset="2"/>
              <a:buChar char="q"/>
            </a:pPr>
            <a:endParaRPr lang="ru-RU" sz="16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</a:rPr>
              <a:t>ВОСПИТАНИЕ  ПОТРЕБНОСТИ  В  ЗДОРОВОМ  ОБРАЗЕ  ЖИЗНИ;</a:t>
            </a:r>
          </a:p>
          <a:p>
            <a:pPr>
              <a:buFont typeface="Wingdings" pitchFamily="2" charset="2"/>
              <a:buChar char="q"/>
            </a:pPr>
            <a:endParaRPr lang="ru-RU" sz="1600" b="1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</a:rPr>
              <a:t>ОВЛАДЕНИЕ  ПОДВИЖНЫМИ  ИГРАМИ  С  ПРАВИЛАМИ.</a:t>
            </a:r>
          </a:p>
          <a:p>
            <a:endParaRPr lang="ru-RU" sz="1600" b="1" i="1" dirty="0" smtClean="0"/>
          </a:p>
          <a:p>
            <a:pPr>
              <a:buFontTx/>
              <a:buChar char="-"/>
            </a:pPr>
            <a:endParaRPr lang="ru-RU" sz="1600" b="1" i="1" dirty="0" smtClean="0"/>
          </a:p>
          <a:p>
            <a:pPr>
              <a:buFontTx/>
              <a:buChar char="-"/>
            </a:pP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ДЛЯ  УСПЕШНОЙ  РЕАЛИЗАЦИИ</a:t>
            </a:r>
            <a:r>
              <a:rPr lang="ru-RU" sz="2000" dirty="0" smtClean="0">
                <a:solidFill>
                  <a:srgbClr val="002060"/>
                </a:solidFill>
              </a:rPr>
              <a:t>  ПОСТАВЛЕННЫХ  ЗАДАЧ  В  ДОУ  ДОЛЖНЫ  БЫТЬ  СОЗДАНЫ  УСЛОВИЯ,  ОБЕСПЕЧИВАЮЩИЕ  УДОВЛЕТВОРЕНИЕ  ПОТРЕБНОСТИ  ДЕТЕЙ  В  ДВИГАТЕЛЬНОЙ  АКТИВНОСТИ:</a:t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56" y="1455461"/>
            <a:ext cx="4388296" cy="324036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07504" y="4997741"/>
            <a:ext cx="8686800" cy="18602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    ОБОРУДОВАННЫЙ   СПОРТИВНЫЙ  ЗАЛ,  </a:t>
            </a:r>
            <a:r>
              <a:rPr lang="ru-RU" sz="2000" dirty="0" smtClean="0">
                <a:solidFill>
                  <a:srgbClr val="002060"/>
                </a:solidFill>
              </a:rPr>
              <a:t>В  КОТОРОМ  2  РАЗА  В  НЕДЕЛЮ  ПРОВОДЯТСЯ  ЗАНЯТИЯ  ПО  ФИЗИЧЕСКОЙ  КУЛЬТУРЕ  В  КАЖДОЙ  ВОЗРАСТНОЙ  ГРУППЕ,  А  ТАК  ЖЕ  СПОРТИВНЫЙ  ДОСУГИ,  РАЗВЛЕЧЕНИЯ  И   ПРАЗДНИКИ.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ПЛАВАТЕЛЬНЫЙ   БАССЕЙН,  </a:t>
            </a:r>
            <a:r>
              <a:rPr lang="ru-RU" sz="2400" b="0" dirty="0" smtClean="0">
                <a:solidFill>
                  <a:srgbClr val="002060"/>
                </a:solidFill>
              </a:rPr>
              <a:t>ОБОРУДОВАННЫЙ  ВСЕМ  НЕОБХОДИМЫМ  СПОРТИВНЫМ  ИНВЕНТАРЁМ  ДЛЯ  ОРГАНИЗАЦИИ  ПЛАВАНИЯ.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308304" y="6946710"/>
            <a:ext cx="5507360" cy="730762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5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5" b="15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СПОРТИВАЯ  ПЛОЩАДКА  </a:t>
            </a:r>
            <a:r>
              <a:rPr lang="ru-RU" sz="2400" dirty="0" smtClean="0">
                <a:solidFill>
                  <a:srgbClr val="002060"/>
                </a:solidFill>
              </a:rPr>
              <a:t>НА  ТЕРРИТОРИИ  ДЕТСКОГО  САДА,  ГДЕ  ПРОВОДИТСЯ   УТРЕННЯЯ  ГИМНАСТИКА  (В  ТЁПЛЫЙ  ПЕРИОД  ГОДА),  ФИЗКУЛЬТУРНЫЕ  ЗАНЯТИЯ,  СПОРТИВНЫЕ  РАЗВЛЕЧЕНИЯ  И  ПРАЗДНИКИ.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71340"/>
            <a:ext cx="5345047" cy="4008786"/>
          </a:xfrm>
        </p:spPr>
      </p:pic>
    </p:spTree>
    <p:extLst>
      <p:ext uri="{BB962C8B-B14F-4D97-AF65-F5344CB8AC3E}">
        <p14:creationId xmlns:p14="http://schemas.microsoft.com/office/powerpoint/2010/main" val="15841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 СООТВЕТСТВИИ  С  ГОДОВЫМ  ПЛАНОМ  В  ДОУ  ПРОВОДЯТСЯ  СПОРТИВНЫЕ  ПРАЗДНИКИ,  Дни  здоровья,  спортивные  соревнования  с  участием  родителей,  спортивные  олимпиады.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91280"/>
            <a:ext cx="3658352" cy="2743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92" y="1295400"/>
            <a:ext cx="3228843" cy="2421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4135044"/>
            <a:ext cx="3312368" cy="2483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36" y="4509120"/>
            <a:ext cx="2916178" cy="2187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74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3353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   </a:t>
            </a:r>
            <a:r>
              <a:rPr lang="ru-RU" sz="2400" b="1" dirty="0" smtClean="0">
                <a:solidFill>
                  <a:srgbClr val="002060"/>
                </a:solidFill>
              </a:rPr>
              <a:t>процессе  физического  воспитания  ребёнок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приОБРЕТАЕТ</a:t>
            </a:r>
            <a:r>
              <a:rPr lang="ru-RU" sz="2400" b="1" i="1" dirty="0" smtClean="0">
                <a:solidFill>
                  <a:srgbClr val="002060"/>
                </a:solidFill>
              </a:rPr>
              <a:t>  </a:t>
            </a:r>
            <a:r>
              <a:rPr lang="ru-RU" sz="2400" dirty="0" smtClean="0">
                <a:solidFill>
                  <a:srgbClr val="002060"/>
                </a:solidFill>
              </a:rPr>
              <a:t>ОПРЕДЕЛЁННУЮ  СИСТЕМУ  ЗНАНИЙ  О 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ФИЗИЧЕСКИХ  УПРАЖНЕНИЯХ,  ИХ  СТРУКТУРЕ,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ОЗДОРОВИТЕЛЬНОМ  ВОЗДЕЙСТВИИ  НА  ОРГАНИЗМ;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 </a:t>
            </a:r>
            <a:r>
              <a:rPr lang="ru-RU" sz="2400" b="1" i="1" dirty="0" smtClean="0">
                <a:solidFill>
                  <a:srgbClr val="002060"/>
                </a:solidFill>
              </a:rPr>
              <a:t>ОСОЗНАЁТ</a:t>
            </a:r>
            <a:r>
              <a:rPr lang="ru-RU" sz="2400" dirty="0" smtClean="0">
                <a:solidFill>
                  <a:srgbClr val="002060"/>
                </a:solidFill>
              </a:rPr>
              <a:t>  СВОИ  ДВИГАТЕЛЬНЫЕ  ДЕЙСТВИЯ;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 </a:t>
            </a:r>
            <a:r>
              <a:rPr lang="ru-RU" sz="2400" b="1" i="1" dirty="0" smtClean="0">
                <a:solidFill>
                  <a:srgbClr val="002060"/>
                </a:solidFill>
              </a:rPr>
              <a:t>ПОЛУЧАЕТ</a:t>
            </a:r>
            <a:r>
              <a:rPr lang="ru-RU" sz="2400" dirty="0" smtClean="0">
                <a:solidFill>
                  <a:srgbClr val="002060"/>
                </a:solidFill>
              </a:rPr>
              <a:t>  НЕОБХОДИМЫЕ  ЗНАНИЯ  О  ВЫПОЛНЕНИИ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ДВИЖЕНИЙ,  СПОРТИВНЫХ  УПРАЖНЕНИЙ  И  ИГРАХ;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  </a:t>
            </a:r>
            <a:r>
              <a:rPr lang="ru-RU" sz="2400" b="1" i="1" dirty="0" smtClean="0">
                <a:solidFill>
                  <a:srgbClr val="002060"/>
                </a:solidFill>
              </a:rPr>
              <a:t>УЗНАЁТ</a:t>
            </a:r>
            <a:r>
              <a:rPr lang="ru-RU" sz="2400" dirty="0" smtClean="0">
                <a:solidFill>
                  <a:srgbClr val="002060"/>
                </a:solidFill>
              </a:rPr>
              <a:t>  НАЗВАНИЯ  ПРЕДМЕТОВ,  ПОСОБИЙ,  СПОСОБЫ  И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ПРАВИЛА  ПОЛЬЗОВАНИЯ  ИМИ.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27250"/>
            <a:ext cx="2736304" cy="2430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2484453" cy="175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80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ИТОГИ  2014 – 2015  УЧЕБНОГО  ГОДА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ИНСТРУКТОР  ПО  ФИЗ. КУЛЬТУРЕ -  КУЗНЕЦОВА   О. в.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            </a:t>
            </a:r>
            <a:r>
              <a:rPr lang="ru-RU" sz="2400" b="1" u="sng" dirty="0" smtClean="0">
                <a:solidFill>
                  <a:srgbClr val="002060"/>
                </a:solidFill>
              </a:rPr>
              <a:t>КРОСС   «</a:t>
            </a:r>
            <a:r>
              <a:rPr lang="ru-RU" sz="2400" b="1" u="sng" dirty="0" err="1" smtClean="0">
                <a:solidFill>
                  <a:srgbClr val="002060"/>
                </a:solidFill>
              </a:rPr>
              <a:t>Астрача</a:t>
            </a:r>
            <a:r>
              <a:rPr lang="ru-RU" sz="2400" b="1" u="sng" dirty="0" smtClean="0">
                <a:solidFill>
                  <a:srgbClr val="002060"/>
                </a:solidFill>
              </a:rPr>
              <a:t> – Тихвин»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97224"/>
            <a:ext cx="3726855" cy="2795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3150054" cy="2362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04" y="4365104"/>
            <a:ext cx="2829395" cy="2122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94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414</TotalTime>
  <Words>295</Words>
  <Application>Microsoft Office PowerPoint</Application>
  <PresentationFormat>Экран (4:3)</PresentationFormat>
  <Paragraphs>43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Анализ физкультурно-оздоровительной  работы. 2014 – 2015  учебный  год</vt:lpstr>
      <vt:lpstr>   Физическое воспитание в ДОУ – является  важным звеном в образовании детей. Всем  известно, что потребность в двигательной  активности у детей дошкольного возраста очень велика!</vt:lpstr>
      <vt:lpstr>ЦЕЛЬ  ФИЗИЧЕСКОГО  ВОСПИТАНИЯ  В   ДОУ: -  ФОРМИРОВАНИЕ  ЗДОРОВОГО,  ЖИЗНЕРАДОСТНОГО,  ФИЗИЧЕСКИ  РАЗВИТОГО      РЕБЁНКА,  КОТОРЫЙ  ВЛАДЕЕТ  ДОСТУПНЫМИ  ЕГО  ВОЗРАСТУ   ЗНАНИЯМИ  О    ФИЗИЧЕСКОЙ  КУЛЬТУРЕ   И  ИСПЫТЫВАЕТ  ЖЕЛАНИЕ  ЗАНИМАТЬСЯ     ФИЗИЧЕСКИМИ  УПРАЖНЕНИЯМИ  </vt:lpstr>
      <vt:lpstr>ДЛЯ  УСПЕШНОЙ  РЕАЛИЗАЦИИ  ПОСТАВЛЕННЫХ  ЗАДАЧ  В  ДОУ  ДОЛЖНЫ  БЫТЬ  СОЗДАНЫ  УСЛОВИЯ,  ОБЕСПЕЧИВАЮЩИЕ  УДОВЛЕТВОРЕНИЕ  ПОТРЕБНОСТИ  ДЕТЕЙ  В  ДВИГАТЕЛЬНОЙ  АКТИВНОСТИ: </vt:lpstr>
      <vt:lpstr>ПЛАВАТЕЛЬНЫЙ   БАССЕЙН,  ОБОРУДОВАННЫЙ  ВСЕМ  НЕОБХОДИМЫМ  СПОРТИВНЫМ  ИНВЕНТАРЁМ  ДЛЯ  ОРГАНИЗАЦИИ  ПЛАВАНИЯ.</vt:lpstr>
      <vt:lpstr>СПОРТИВАЯ  ПЛОЩАДКА  НА  ТЕРРИТОРИИ  ДЕТСКОГО  САДА,  ГДЕ  ПРОВОДИТСЯ   УТРЕННЯЯ  ГИМНАСТИКА  (В  ТЁПЛЫЙ  ПЕРИОД  ГОДА),  ФИЗКУЛЬТУРНЫЕ  ЗАНЯТИЯ,  СПОРТИВНЫЕ  РАЗВЛЕЧЕНИЯ  И  ПРАЗДНИКИ.</vt:lpstr>
      <vt:lpstr>В  СООТВЕТСТВИИ  С  ГОДОВЫМ  ПЛАНОМ  В  ДОУ  ПРОВОДЯТСЯ  СПОРТИВНЫЕ  ПРАЗДНИКИ,  Дни  здоровья,  спортивные  соревнования  с  участием  родителей,  спортивные  олимпиады.</vt:lpstr>
      <vt:lpstr>В   процессе  физического  воспитания  ребёнок:  -  приОБРЕТАЕТ  ОПРЕДЕЛЁННУЮ  СИСТЕМУ  ЗНАНИЙ  О     ФИЗИЧЕСКИХ  УПРАЖНЕНИЯХ,  ИХ  СТРУКТУРЕ,    ОЗДОРОВИТЕЛЬНОМ  ВОЗДЕЙСТВИИ  НА  ОРГАНИЗМ;  -  ОСОЗНАЁТ  СВОИ  ДВИГАТЕЛЬНЫЕ  ДЕЙСТВИЯ;  -  ПОЛУЧАЕТ  НЕОБХОДИМЫЕ  ЗНАНИЯ  О  ВЫПОЛНЕНИИ    ДВИЖЕНИЙ,  СПОРТИВНЫХ  УПРАЖНЕНИЙ  И  ИГРАХ;  -  УЗНАЁТ  НАЗВАНИЯ  ПРЕДМЕТОВ,  ПОСОБИЙ,  СПОСОБЫ  И    ПРАВИЛА  ПОЛЬЗОВАНИЯ  ИМИ. </vt:lpstr>
      <vt:lpstr>ИТОГИ  2014 – 2015  УЧЕБНОГО  ГОДА. ИНСТРУКТОР  ПО  ФИЗ. КУЛЬТУРЕ -  КУЗНЕЦОВА   О. в.                        КРОСС   «Астрача – Тихвин»</vt:lpstr>
      <vt:lpstr>    Участие  в   региональном  конкурсе                  «Детские  сады – детям!»</vt:lpstr>
      <vt:lpstr>   Спортивный  праздник  с  участием  родителей  «сильные! Ловкие! Смелые!»</vt:lpstr>
      <vt:lpstr>    Участие  в  дистанционном  конкурсе                        «Таланты  россии!»</vt:lpstr>
      <vt:lpstr>           спортивно – музыкальное    развлечение  с  участием  родителей                «аты- баты,  шли  солдаты…»</vt:lpstr>
      <vt:lpstr>                 Эстафеты  на  воде                  «весёлые   брызги!»  (старшие  и  подготовительные  группы)</vt:lpstr>
      <vt:lpstr>Спортивный  праздник,  посвященный                       дню  здоровья       «Папа,  мама, я – спортивная  семья!»</vt:lpstr>
      <vt:lpstr>                      Участие  в  международном  конкурсе                              по  физической  культуре  «орлёнок»  принимали  участие  дети  подготовительной к школе группы  «зайчик». Все  дети  получили  сертификаты  участника. </vt:lpstr>
      <vt:lpstr>Инструктор  по  физ. культуре – тимофеева   е.  В.                       Кросс  «астрача  - тихвин»</vt:lpstr>
      <vt:lpstr>Спортивный  праздник,  посвященный                       дню  здоровья       «Папа,  мама, я – спортивная  семья!»</vt:lpstr>
      <vt:lpstr>                               СПОРТИВНОЕ  РАЗВЛЕЧЕНИЕ,            ПОСВЯЩЁННОЕ  ПРАЗДНОВАНИЮ  70-ЛЕТИЯ  ПОБЕДЫ                                   «МЫ  -  ЗАЩИТНИКИ!»  (СТАРШИЕ   ГРУППЫ) </vt:lpstr>
      <vt:lpstr>                     ИТОГОВОЕ  СПОРТИВНОЕ  РАЗВЛЕЧЕНИЕ                              В  ПОДГОТОВИТЕЛЬНЫХ  ГРУППАХ                               «САМЫЕ  -  САМЫЕ  -  САМЫЕ!!!»</vt:lpstr>
      <vt:lpstr>  А  ТАК  ЖЕ:</vt:lpstr>
      <vt:lpstr>ДЛЯ  ПОЛНОЦЕННОГО  ФИЗИЧЕСКОГО  РАЗВИТИЯ  ДЕТЕЙ  В  НАШЕМ  ДОУ  СОЗДАНЫ   КОМФОРТНЫЕ  УСЛОВИЯ  ДЛЯ  РЕБЁНКА.   К  ЭТОМУ  МОЖНО  ОТНЕСТИ  НЕ  ТОЛЬКО  НАЛИЧИЕ  СПЕЦИАЛЬНОГО  ИНВЕНТАРЯ,  НО  И  ПРОФЕССИОНАЛЬНЫЕ  ЗНАНИЯ,  УМЕНИЯ  И  НАВЫКИ  СПЕЦИАЛИСТА – ИНСТРУКТОРА   ПО   ФИЗИЧЕСКОЙ   КУЛЬТУРЕ,  А  ТАК  ЖЕ   ПЕДАГОГОВ  ДОУ.</vt:lpstr>
      <vt:lpstr>  Успехов Вам в работе!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  физкультурно оздоровительной  работы. 2014 – 2015  учебный  год</dc:title>
  <dc:creator>эдуард</dc:creator>
  <cp:lastModifiedBy>r710</cp:lastModifiedBy>
  <cp:revision>38</cp:revision>
  <dcterms:created xsi:type="dcterms:W3CDTF">2015-05-21T08:35:43Z</dcterms:created>
  <dcterms:modified xsi:type="dcterms:W3CDTF">2017-11-11T21:00:20Z</dcterms:modified>
</cp:coreProperties>
</file>