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18" r:id="rId3"/>
    <p:sldId id="407" r:id="rId4"/>
    <p:sldId id="392" r:id="rId5"/>
    <p:sldId id="387" r:id="rId6"/>
    <p:sldId id="406" r:id="rId7"/>
    <p:sldId id="403" r:id="rId8"/>
    <p:sldId id="330" r:id="rId9"/>
    <p:sldId id="393" r:id="rId10"/>
    <p:sldId id="394" r:id="rId11"/>
    <p:sldId id="303" r:id="rId12"/>
    <p:sldId id="304" r:id="rId13"/>
    <p:sldId id="305" r:id="rId14"/>
    <p:sldId id="306" r:id="rId15"/>
    <p:sldId id="307" r:id="rId16"/>
    <p:sldId id="409" r:id="rId17"/>
    <p:sldId id="329" r:id="rId18"/>
    <p:sldId id="308" r:id="rId19"/>
    <p:sldId id="396" r:id="rId20"/>
    <p:sldId id="384" r:id="rId21"/>
    <p:sldId id="311" r:id="rId22"/>
    <p:sldId id="397" r:id="rId23"/>
    <p:sldId id="408" r:id="rId24"/>
    <p:sldId id="385" r:id="rId25"/>
    <p:sldId id="399" r:id="rId26"/>
    <p:sldId id="386" r:id="rId27"/>
    <p:sldId id="314" r:id="rId28"/>
    <p:sldId id="315" r:id="rId29"/>
    <p:sldId id="320" r:id="rId30"/>
    <p:sldId id="404" r:id="rId31"/>
    <p:sldId id="402" r:id="rId32"/>
    <p:sldId id="405" r:id="rId33"/>
    <p:sldId id="400" r:id="rId34"/>
    <p:sldId id="388" r:id="rId35"/>
    <p:sldId id="389" r:id="rId36"/>
    <p:sldId id="321" r:id="rId37"/>
    <p:sldId id="322" r:id="rId38"/>
    <p:sldId id="390" r:id="rId39"/>
    <p:sldId id="342" r:id="rId40"/>
    <p:sldId id="3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5852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F:\мальч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56" y="7249"/>
            <a:ext cx="9283736" cy="6876319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Муниципальное дошкольное образовательное учреждение «Детский сад Чайка»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Заголовок 10"/>
          <p:cNvSpPr txBox="1">
            <a:spLocks/>
          </p:cNvSpPr>
          <p:nvPr/>
        </p:nvSpPr>
        <p:spPr>
          <a:xfrm>
            <a:off x="621840" y="20608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4355976" y="5229200"/>
            <a:ext cx="44954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Подготовила: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Шарапова Ольга Николаевна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995" y="1412776"/>
            <a:ext cx="81439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Мастер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класс на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тему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гры с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палочками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Кюизенера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C:\Documents and Settings\Татьяна\Рабочий стол\Рисуно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63938"/>
            <a:ext cx="3707904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2357438" y="214313"/>
            <a:ext cx="508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nstantia" pitchFamily="18" charset="0"/>
              </a:rPr>
              <a:t>Методическое обеспечение</a:t>
            </a:r>
          </a:p>
        </p:txBody>
      </p:sp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928688"/>
            <a:ext cx="1943100" cy="2935287"/>
          </a:xfrm>
          <a:prstGeom prst="rect">
            <a:avLst/>
          </a:prstGeom>
          <a:noFill/>
          <a:ln w="15875">
            <a:solidFill>
              <a:srgbClr val="005024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14625" y="1643063"/>
            <a:ext cx="160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Раздаточный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материал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72125" y="3429000"/>
            <a:ext cx="2809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Альбом для детей 2-3 лет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5813" y="5214938"/>
            <a:ext cx="2809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Альбом для детей 3-5 лет</a:t>
            </a:r>
          </a:p>
        </p:txBody>
      </p:sp>
      <p:pic>
        <p:nvPicPr>
          <p:cNvPr id="2" name="Picture 10" descr="C:\Documents and Settings\Татьяна\Рабочий стол\Рисунок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0" y="3929063"/>
            <a:ext cx="34829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C:\Documents and Settings\Татьяна\Рабочий стол\Рисунок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3" y="857250"/>
            <a:ext cx="337661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285750"/>
            <a:ext cx="48672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Примеры использования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214438" y="1428750"/>
            <a:ext cx="127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лесенка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86375" y="3786188"/>
            <a:ext cx="3260725" cy="738187"/>
            <a:chOff x="3474" y="9834"/>
            <a:chExt cx="5134" cy="1162"/>
          </a:xfrm>
        </p:grpSpPr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>
              <a:off x="7461" y="9834"/>
              <a:ext cx="567" cy="1162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Rectangle 6"/>
            <p:cNvSpPr>
              <a:spLocks noChangeArrowheads="1"/>
            </p:cNvSpPr>
            <p:nvPr/>
          </p:nvSpPr>
          <p:spPr bwMode="auto">
            <a:xfrm rot="-5400000">
              <a:off x="6604" y="955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 rot="-5400000">
              <a:off x="6601" y="10134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Rectangle 8"/>
            <p:cNvSpPr>
              <a:spLocks noChangeArrowheads="1"/>
            </p:cNvSpPr>
            <p:nvPr/>
          </p:nvSpPr>
          <p:spPr bwMode="auto">
            <a:xfrm rot="-5400000">
              <a:off x="5461" y="10134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Rectangle 9"/>
            <p:cNvSpPr>
              <a:spLocks noChangeArrowheads="1"/>
            </p:cNvSpPr>
            <p:nvPr/>
          </p:nvSpPr>
          <p:spPr bwMode="auto">
            <a:xfrm rot="-5400000">
              <a:off x="4321" y="10134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Rectangle 10"/>
            <p:cNvSpPr>
              <a:spLocks noChangeArrowheads="1"/>
            </p:cNvSpPr>
            <p:nvPr/>
          </p:nvSpPr>
          <p:spPr bwMode="auto">
            <a:xfrm rot="-5400000">
              <a:off x="5464" y="955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Rectangle 11"/>
            <p:cNvSpPr>
              <a:spLocks noChangeArrowheads="1"/>
            </p:cNvSpPr>
            <p:nvPr/>
          </p:nvSpPr>
          <p:spPr bwMode="auto">
            <a:xfrm rot="-5400000">
              <a:off x="4324" y="955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Rectangle 12"/>
            <p:cNvSpPr>
              <a:spLocks noChangeArrowheads="1"/>
            </p:cNvSpPr>
            <p:nvPr/>
          </p:nvSpPr>
          <p:spPr bwMode="auto">
            <a:xfrm>
              <a:off x="3474" y="9847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Rectangle 13"/>
            <p:cNvSpPr>
              <a:spLocks noChangeArrowheads="1"/>
            </p:cNvSpPr>
            <p:nvPr/>
          </p:nvSpPr>
          <p:spPr bwMode="auto">
            <a:xfrm>
              <a:off x="8041" y="983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8" name="TextBox 15"/>
          <p:cNvSpPr txBox="1">
            <a:spLocks noChangeArrowheads="1"/>
          </p:cNvSpPr>
          <p:nvPr/>
        </p:nvSpPr>
        <p:spPr bwMode="auto">
          <a:xfrm>
            <a:off x="6286500" y="2928938"/>
            <a:ext cx="130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тарелка</a:t>
            </a:r>
          </a:p>
        </p:txBody>
      </p:sp>
      <p:pic>
        <p:nvPicPr>
          <p:cNvPr id="18439" name="Picture 14" descr="C:\Documents and Settings\Татьяна\Рабочий стол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2214563"/>
            <a:ext cx="3602037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85875" y="1571625"/>
            <a:ext cx="2901950" cy="4678363"/>
            <a:chOff x="1980" y="1571"/>
            <a:chExt cx="4569" cy="7367"/>
          </a:xfrm>
        </p:grpSpPr>
        <p:sp>
          <p:nvSpPr>
            <p:cNvPr id="19473" name="Rectangle 3"/>
            <p:cNvSpPr>
              <a:spLocks noChangeArrowheads="1"/>
            </p:cNvSpPr>
            <p:nvPr/>
          </p:nvSpPr>
          <p:spPr bwMode="auto">
            <a:xfrm rot="5400000">
              <a:off x="5131" y="298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Rectangle 4"/>
            <p:cNvSpPr>
              <a:spLocks noChangeArrowheads="1"/>
            </p:cNvSpPr>
            <p:nvPr/>
          </p:nvSpPr>
          <p:spPr bwMode="auto">
            <a:xfrm>
              <a:off x="3721" y="157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Rectangle 5"/>
            <p:cNvSpPr>
              <a:spLocks noChangeArrowheads="1"/>
            </p:cNvSpPr>
            <p:nvPr/>
          </p:nvSpPr>
          <p:spPr bwMode="auto">
            <a:xfrm rot="5400000">
              <a:off x="3141" y="3271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Rectangle 6"/>
            <p:cNvSpPr>
              <a:spLocks noChangeArrowheads="1"/>
            </p:cNvSpPr>
            <p:nvPr/>
          </p:nvSpPr>
          <p:spPr bwMode="auto">
            <a:xfrm rot="5400000">
              <a:off x="3128" y="384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Rectangle 7"/>
            <p:cNvSpPr>
              <a:spLocks noChangeArrowheads="1"/>
            </p:cNvSpPr>
            <p:nvPr/>
          </p:nvSpPr>
          <p:spPr bwMode="auto">
            <a:xfrm>
              <a:off x="3114" y="4971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Rectangle 8"/>
            <p:cNvSpPr>
              <a:spLocks noChangeArrowheads="1"/>
            </p:cNvSpPr>
            <p:nvPr/>
          </p:nvSpPr>
          <p:spPr bwMode="auto">
            <a:xfrm>
              <a:off x="3694" y="4969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Rectangle 9"/>
            <p:cNvSpPr>
              <a:spLocks noChangeArrowheads="1"/>
            </p:cNvSpPr>
            <p:nvPr/>
          </p:nvSpPr>
          <p:spPr bwMode="auto">
            <a:xfrm rot="5400000">
              <a:off x="2283" y="808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Rectangle 10"/>
            <p:cNvSpPr>
              <a:spLocks noChangeArrowheads="1"/>
            </p:cNvSpPr>
            <p:nvPr/>
          </p:nvSpPr>
          <p:spPr bwMode="auto">
            <a:xfrm rot="5400000">
              <a:off x="3417" y="808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Rectangle 11"/>
            <p:cNvSpPr>
              <a:spLocks noChangeArrowheads="1"/>
            </p:cNvSpPr>
            <p:nvPr/>
          </p:nvSpPr>
          <p:spPr bwMode="auto">
            <a:xfrm rot="5400000">
              <a:off x="2263" y="524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Rectangle 12"/>
            <p:cNvSpPr>
              <a:spLocks noChangeArrowheads="1"/>
            </p:cNvSpPr>
            <p:nvPr/>
          </p:nvSpPr>
          <p:spPr bwMode="auto">
            <a:xfrm>
              <a:off x="4287" y="780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572125" y="1643063"/>
            <a:ext cx="3048000" cy="4624387"/>
            <a:chOff x="9234" y="1544"/>
            <a:chExt cx="5701" cy="9082"/>
          </a:xfrm>
        </p:grpSpPr>
        <p:sp>
          <p:nvSpPr>
            <p:cNvPr id="19463" name="Rectangle 14"/>
            <p:cNvSpPr>
              <a:spLocks noChangeArrowheads="1"/>
            </p:cNvSpPr>
            <p:nvPr/>
          </p:nvSpPr>
          <p:spPr bwMode="auto">
            <a:xfrm>
              <a:off x="9807" y="609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Rectangle 15"/>
            <p:cNvSpPr>
              <a:spLocks noChangeArrowheads="1"/>
            </p:cNvSpPr>
            <p:nvPr/>
          </p:nvSpPr>
          <p:spPr bwMode="auto">
            <a:xfrm rot="5400000">
              <a:off x="11224" y="5254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Rectangle 16"/>
            <p:cNvSpPr>
              <a:spLocks noChangeArrowheads="1"/>
            </p:cNvSpPr>
            <p:nvPr/>
          </p:nvSpPr>
          <p:spPr bwMode="auto">
            <a:xfrm rot="5400000">
              <a:off x="11224" y="582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Rectangle 17"/>
            <p:cNvSpPr>
              <a:spLocks noChangeArrowheads="1"/>
            </p:cNvSpPr>
            <p:nvPr/>
          </p:nvSpPr>
          <p:spPr bwMode="auto">
            <a:xfrm>
              <a:off x="9801" y="8354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Rectangle 18"/>
            <p:cNvSpPr>
              <a:spLocks noChangeArrowheads="1"/>
            </p:cNvSpPr>
            <p:nvPr/>
          </p:nvSpPr>
          <p:spPr bwMode="auto">
            <a:xfrm>
              <a:off x="12654" y="2111"/>
              <a:ext cx="567" cy="566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Rectangle 19"/>
            <p:cNvSpPr>
              <a:spLocks noChangeArrowheads="1"/>
            </p:cNvSpPr>
            <p:nvPr/>
          </p:nvSpPr>
          <p:spPr bwMode="auto">
            <a:xfrm>
              <a:off x="12654" y="154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Rectangle 20"/>
            <p:cNvSpPr>
              <a:spLocks noChangeArrowheads="1"/>
            </p:cNvSpPr>
            <p:nvPr/>
          </p:nvSpPr>
          <p:spPr bwMode="auto">
            <a:xfrm>
              <a:off x="12654" y="7791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Rectangle 21"/>
            <p:cNvSpPr>
              <a:spLocks noChangeArrowheads="1"/>
            </p:cNvSpPr>
            <p:nvPr/>
          </p:nvSpPr>
          <p:spPr bwMode="auto">
            <a:xfrm rot="5400000">
              <a:off x="13801" y="210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Rectangle 22"/>
            <p:cNvSpPr>
              <a:spLocks noChangeArrowheads="1"/>
            </p:cNvSpPr>
            <p:nvPr/>
          </p:nvSpPr>
          <p:spPr bwMode="auto">
            <a:xfrm>
              <a:off x="9234" y="6651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 rot="-5400000">
              <a:off x="13517" y="294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1" name="TextBox 24"/>
          <p:cNvSpPr txBox="1">
            <a:spLocks noChangeArrowheads="1"/>
          </p:cNvSpPr>
          <p:nvPr/>
        </p:nvSpPr>
        <p:spPr bwMode="auto">
          <a:xfrm>
            <a:off x="2000250" y="642938"/>
            <a:ext cx="806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заяц</a:t>
            </a:r>
          </a:p>
        </p:txBody>
      </p:sp>
      <p:sp>
        <p:nvSpPr>
          <p:cNvPr id="19462" name="TextBox 25"/>
          <p:cNvSpPr txBox="1">
            <a:spLocks noChangeArrowheads="1"/>
          </p:cNvSpPr>
          <p:nvPr/>
        </p:nvSpPr>
        <p:spPr bwMode="auto">
          <a:xfrm>
            <a:off x="6572250" y="857250"/>
            <a:ext cx="1123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жираф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375" y="1714500"/>
            <a:ext cx="3327400" cy="4338638"/>
            <a:chOff x="10973" y="2384"/>
            <a:chExt cx="5242" cy="6834"/>
          </a:xfrm>
        </p:grpSpPr>
        <p:sp>
          <p:nvSpPr>
            <p:cNvPr id="20496" name="Rectangle 3"/>
            <p:cNvSpPr>
              <a:spLocks noChangeArrowheads="1"/>
            </p:cNvSpPr>
            <p:nvPr/>
          </p:nvSpPr>
          <p:spPr bwMode="auto">
            <a:xfrm>
              <a:off x="1269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Rectangle 4"/>
            <p:cNvSpPr>
              <a:spLocks noChangeArrowheads="1"/>
            </p:cNvSpPr>
            <p:nvPr/>
          </p:nvSpPr>
          <p:spPr bwMode="auto">
            <a:xfrm>
              <a:off x="13307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Rectangle 5"/>
            <p:cNvSpPr>
              <a:spLocks noChangeArrowheads="1"/>
            </p:cNvSpPr>
            <p:nvPr/>
          </p:nvSpPr>
          <p:spPr bwMode="auto">
            <a:xfrm>
              <a:off x="1391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Rectangle 6"/>
            <p:cNvSpPr>
              <a:spLocks noChangeArrowheads="1"/>
            </p:cNvSpPr>
            <p:nvPr/>
          </p:nvSpPr>
          <p:spPr bwMode="auto">
            <a:xfrm rot="5400000">
              <a:off x="13228" y="181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Rectangle 7"/>
            <p:cNvSpPr>
              <a:spLocks noChangeArrowheads="1"/>
            </p:cNvSpPr>
            <p:nvPr/>
          </p:nvSpPr>
          <p:spPr bwMode="auto">
            <a:xfrm rot="5400000">
              <a:off x="13228" y="237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Rectangle 8"/>
            <p:cNvSpPr>
              <a:spLocks noChangeArrowheads="1"/>
            </p:cNvSpPr>
            <p:nvPr/>
          </p:nvSpPr>
          <p:spPr bwMode="auto">
            <a:xfrm rot="5400000">
              <a:off x="15081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Rectangle 9"/>
            <p:cNvSpPr>
              <a:spLocks noChangeArrowheads="1"/>
            </p:cNvSpPr>
            <p:nvPr/>
          </p:nvSpPr>
          <p:spPr bwMode="auto">
            <a:xfrm rot="5400000">
              <a:off x="1508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Rectangle 10"/>
            <p:cNvSpPr>
              <a:spLocks noChangeArrowheads="1"/>
            </p:cNvSpPr>
            <p:nvPr/>
          </p:nvSpPr>
          <p:spPr bwMode="auto">
            <a:xfrm rot="5400000">
              <a:off x="11540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Rectangle 11"/>
            <p:cNvSpPr>
              <a:spLocks noChangeArrowheads="1"/>
            </p:cNvSpPr>
            <p:nvPr/>
          </p:nvSpPr>
          <p:spPr bwMode="auto">
            <a:xfrm rot="5400000">
              <a:off x="1154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Rectangle 12"/>
            <p:cNvSpPr>
              <a:spLocks noChangeArrowheads="1"/>
            </p:cNvSpPr>
            <p:nvPr/>
          </p:nvSpPr>
          <p:spPr bwMode="auto">
            <a:xfrm rot="5400000">
              <a:off x="1419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Rectangle 13"/>
            <p:cNvSpPr>
              <a:spLocks noChangeArrowheads="1"/>
            </p:cNvSpPr>
            <p:nvPr/>
          </p:nvSpPr>
          <p:spPr bwMode="auto">
            <a:xfrm rot="5400000">
              <a:off x="1243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Rectangle 14"/>
            <p:cNvSpPr>
              <a:spLocks noChangeArrowheads="1"/>
            </p:cNvSpPr>
            <p:nvPr/>
          </p:nvSpPr>
          <p:spPr bwMode="auto">
            <a:xfrm rot="5400000">
              <a:off x="14077" y="210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Rectangle 15"/>
            <p:cNvSpPr>
              <a:spLocks noChangeArrowheads="1"/>
            </p:cNvSpPr>
            <p:nvPr/>
          </p:nvSpPr>
          <p:spPr bwMode="auto">
            <a:xfrm rot="5400000">
              <a:off x="1419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Rectangle 16"/>
            <p:cNvSpPr>
              <a:spLocks noChangeArrowheads="1"/>
            </p:cNvSpPr>
            <p:nvPr/>
          </p:nvSpPr>
          <p:spPr bwMode="auto">
            <a:xfrm rot="5400000">
              <a:off x="1243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Rectangle 17"/>
            <p:cNvSpPr>
              <a:spLocks noChangeArrowheads="1"/>
            </p:cNvSpPr>
            <p:nvPr/>
          </p:nvSpPr>
          <p:spPr bwMode="auto">
            <a:xfrm rot="5400000">
              <a:off x="12377" y="21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643563" y="1785938"/>
            <a:ext cx="2500312" cy="4383087"/>
            <a:chOff x="11154" y="2471"/>
            <a:chExt cx="4535" cy="7947"/>
          </a:xfrm>
        </p:grpSpPr>
        <p:sp>
          <p:nvSpPr>
            <p:cNvPr id="20487" name="Rectangle 19"/>
            <p:cNvSpPr>
              <a:spLocks noChangeArrowheads="1"/>
            </p:cNvSpPr>
            <p:nvPr/>
          </p:nvSpPr>
          <p:spPr bwMode="auto">
            <a:xfrm rot="-5400000">
              <a:off x="13704" y="504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Rectangle 20"/>
            <p:cNvSpPr>
              <a:spLocks noChangeArrowheads="1"/>
            </p:cNvSpPr>
            <p:nvPr/>
          </p:nvSpPr>
          <p:spPr bwMode="auto">
            <a:xfrm rot="-5400000">
              <a:off x="13704" y="392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Rectangle 21"/>
            <p:cNvSpPr>
              <a:spLocks noChangeArrowheads="1"/>
            </p:cNvSpPr>
            <p:nvPr/>
          </p:nvSpPr>
          <p:spPr bwMode="auto">
            <a:xfrm rot="-5400000">
              <a:off x="12003" y="218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Rectangle 22"/>
            <p:cNvSpPr>
              <a:spLocks noChangeArrowheads="1"/>
            </p:cNvSpPr>
            <p:nvPr/>
          </p:nvSpPr>
          <p:spPr bwMode="auto">
            <a:xfrm rot="-5400000">
              <a:off x="13477" y="95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Rectangle 23"/>
            <p:cNvSpPr>
              <a:spLocks noChangeArrowheads="1"/>
            </p:cNvSpPr>
            <p:nvPr/>
          </p:nvSpPr>
          <p:spPr bwMode="auto">
            <a:xfrm rot="-5400000">
              <a:off x="11721" y="24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Rectangle 24"/>
            <p:cNvSpPr>
              <a:spLocks noChangeArrowheads="1"/>
            </p:cNvSpPr>
            <p:nvPr/>
          </p:nvSpPr>
          <p:spPr bwMode="auto">
            <a:xfrm rot="-5400000">
              <a:off x="13421" y="588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Rectangle 25"/>
            <p:cNvSpPr>
              <a:spLocks noChangeArrowheads="1"/>
            </p:cNvSpPr>
            <p:nvPr/>
          </p:nvSpPr>
          <p:spPr bwMode="auto">
            <a:xfrm>
              <a:off x="12274" y="3611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Rectangle 26"/>
            <p:cNvSpPr>
              <a:spLocks noChangeArrowheads="1"/>
            </p:cNvSpPr>
            <p:nvPr/>
          </p:nvSpPr>
          <p:spPr bwMode="auto">
            <a:xfrm>
              <a:off x="13474" y="7016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Rectangle 27"/>
            <p:cNvSpPr>
              <a:spLocks noChangeArrowheads="1"/>
            </p:cNvSpPr>
            <p:nvPr/>
          </p:nvSpPr>
          <p:spPr bwMode="auto">
            <a:xfrm rot="-5400000">
              <a:off x="13988" y="4197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5" name="TextBox 28"/>
          <p:cNvSpPr txBox="1">
            <a:spLocks noChangeArrowheads="1"/>
          </p:cNvSpPr>
          <p:nvPr/>
        </p:nvSpPr>
        <p:spPr bwMode="auto">
          <a:xfrm>
            <a:off x="1571625" y="928688"/>
            <a:ext cx="1300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медведь</a:t>
            </a:r>
          </a:p>
        </p:txBody>
      </p:sp>
      <p:sp>
        <p:nvSpPr>
          <p:cNvPr id="20486" name="TextBox 29"/>
          <p:cNvSpPr txBox="1">
            <a:spLocks noChangeArrowheads="1"/>
          </p:cNvSpPr>
          <p:nvPr/>
        </p:nvSpPr>
        <p:spPr bwMode="auto">
          <a:xfrm>
            <a:off x="5857875" y="1143000"/>
            <a:ext cx="1065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страус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625" y="3786188"/>
            <a:ext cx="4071938" cy="2428875"/>
            <a:chOff x="2001" y="2434"/>
            <a:chExt cx="7949" cy="522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001" y="2434"/>
              <a:ext cx="7949" cy="4047"/>
              <a:chOff x="2001" y="2434"/>
              <a:chExt cx="7949" cy="404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5981" y="2434"/>
                <a:ext cx="3420" cy="3460"/>
                <a:chOff x="6201" y="2034"/>
                <a:chExt cx="3420" cy="3460"/>
              </a:xfrm>
            </p:grpSpPr>
            <p:sp>
              <p:nvSpPr>
                <p:cNvPr id="21555" name="Rectangle 5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3510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6" name="Rectangle 6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19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7" name="Rectangle 7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93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8" name="Rectangle 8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35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9" name="Rectangle 9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77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0" name="Rectangle 10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61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3154" y="3066"/>
                <a:ext cx="1718" cy="1708"/>
                <a:chOff x="3154" y="3066"/>
                <a:chExt cx="1718" cy="1708"/>
              </a:xfrm>
            </p:grpSpPr>
            <p:sp>
              <p:nvSpPr>
                <p:cNvPr id="21552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3" name="Rectangle 13"/>
                <p:cNvSpPr>
                  <a:spLocks noChangeArrowheads="1"/>
                </p:cNvSpPr>
                <p:nvPr/>
              </p:nvSpPr>
              <p:spPr bwMode="auto">
                <a:xfrm>
                  <a:off x="315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54" name="Rectangle 14"/>
                <p:cNvSpPr>
                  <a:spLocks noChangeArrowheads="1"/>
                </p:cNvSpPr>
                <p:nvPr/>
              </p:nvSpPr>
              <p:spPr bwMode="auto">
                <a:xfrm>
                  <a:off x="4305" y="3066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544" name="Rectangle 15"/>
              <p:cNvSpPr>
                <a:spLocks noChangeArrowheads="1"/>
              </p:cNvSpPr>
              <p:nvPr/>
            </p:nvSpPr>
            <p:spPr bwMode="auto">
              <a:xfrm rot="5400000">
                <a:off x="3451" y="16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5" name="Rectangle 16"/>
              <p:cNvSpPr>
                <a:spLocks noChangeArrowheads="1"/>
              </p:cNvSpPr>
              <p:nvPr/>
            </p:nvSpPr>
            <p:spPr bwMode="auto">
              <a:xfrm rot="5400000">
                <a:off x="3443" y="450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6" name="Rectangle 17"/>
              <p:cNvSpPr>
                <a:spLocks noChangeArrowheads="1"/>
              </p:cNvSpPr>
              <p:nvPr/>
            </p:nvSpPr>
            <p:spPr bwMode="auto">
              <a:xfrm>
                <a:off x="4861" y="249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7" name="Rectangle 18"/>
              <p:cNvSpPr>
                <a:spLocks noChangeArrowheads="1"/>
              </p:cNvSpPr>
              <p:nvPr/>
            </p:nvSpPr>
            <p:spPr bwMode="auto">
              <a:xfrm rot="5400000">
                <a:off x="3431" y="39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8" name="Rectangle 19"/>
              <p:cNvSpPr>
                <a:spLocks noChangeArrowheads="1"/>
              </p:cNvSpPr>
              <p:nvPr/>
            </p:nvSpPr>
            <p:spPr bwMode="auto">
              <a:xfrm>
                <a:off x="2034" y="535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9" name="Rectangle 20"/>
              <p:cNvSpPr>
                <a:spLocks noChangeArrowheads="1"/>
              </p:cNvSpPr>
              <p:nvPr/>
            </p:nvSpPr>
            <p:spPr bwMode="auto">
              <a:xfrm>
                <a:off x="4841" y="4774"/>
                <a:ext cx="567" cy="1134"/>
              </a:xfrm>
              <a:prstGeom prst="rect">
                <a:avLst/>
              </a:prstGeom>
              <a:solidFill>
                <a:srgbClr val="F8C0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0" name="Rectangle 21"/>
              <p:cNvSpPr>
                <a:spLocks noChangeArrowheads="1"/>
              </p:cNvSpPr>
              <p:nvPr/>
            </p:nvSpPr>
            <p:spPr bwMode="auto">
              <a:xfrm rot="5400000">
                <a:off x="370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1" name="Rectangle 22"/>
              <p:cNvSpPr>
                <a:spLocks noChangeArrowheads="1"/>
              </p:cNvSpPr>
              <p:nvPr/>
            </p:nvSpPr>
            <p:spPr bwMode="auto">
              <a:xfrm rot="5400000">
                <a:off x="768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38" name="Rectangle 23"/>
            <p:cNvSpPr>
              <a:spLocks noChangeArrowheads="1"/>
            </p:cNvSpPr>
            <p:nvPr/>
          </p:nvSpPr>
          <p:spPr bwMode="auto">
            <a:xfrm rot="5400000">
              <a:off x="68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9" name="Rectangle 24"/>
            <p:cNvSpPr>
              <a:spLocks noChangeArrowheads="1"/>
            </p:cNvSpPr>
            <p:nvPr/>
          </p:nvSpPr>
          <p:spPr bwMode="auto">
            <a:xfrm rot="5400000">
              <a:off x="680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Rectangle 25"/>
            <p:cNvSpPr>
              <a:spLocks noChangeArrowheads="1"/>
            </p:cNvSpPr>
            <p:nvPr/>
          </p:nvSpPr>
          <p:spPr bwMode="auto">
            <a:xfrm rot="5400000">
              <a:off x="34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Rectangle 26"/>
            <p:cNvSpPr>
              <a:spLocks noChangeArrowheads="1"/>
            </p:cNvSpPr>
            <p:nvPr/>
          </p:nvSpPr>
          <p:spPr bwMode="auto">
            <a:xfrm rot="5400000">
              <a:off x="342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000625" y="1643063"/>
            <a:ext cx="3571875" cy="3168650"/>
            <a:chOff x="1807" y="774"/>
            <a:chExt cx="7363" cy="7467"/>
          </a:xfrm>
        </p:grpSpPr>
        <p:sp>
          <p:nvSpPr>
            <p:cNvPr id="21511" name="Rectangle 28"/>
            <p:cNvSpPr>
              <a:spLocks noChangeArrowheads="1"/>
            </p:cNvSpPr>
            <p:nvPr/>
          </p:nvSpPr>
          <p:spPr bwMode="auto">
            <a:xfrm rot="-5400000">
              <a:off x="6006" y="5684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Rectangle 29"/>
            <p:cNvSpPr>
              <a:spLocks noChangeArrowheads="1"/>
            </p:cNvSpPr>
            <p:nvPr/>
          </p:nvSpPr>
          <p:spPr bwMode="auto">
            <a:xfrm rot="-5400000">
              <a:off x="6033" y="5690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Rectangle 30"/>
            <p:cNvSpPr>
              <a:spLocks noChangeArrowheads="1"/>
            </p:cNvSpPr>
            <p:nvPr/>
          </p:nvSpPr>
          <p:spPr bwMode="auto">
            <a:xfrm rot="-5400000">
              <a:off x="6033" y="4537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Rectangle 31"/>
            <p:cNvSpPr>
              <a:spLocks noChangeArrowheads="1"/>
            </p:cNvSpPr>
            <p:nvPr/>
          </p:nvSpPr>
          <p:spPr bwMode="auto">
            <a:xfrm rot="-5400000">
              <a:off x="6025" y="5690"/>
              <a:ext cx="567" cy="4535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807" y="774"/>
              <a:ext cx="7363" cy="5167"/>
              <a:chOff x="1807" y="774"/>
              <a:chExt cx="7363" cy="5167"/>
            </a:xfrm>
          </p:grpSpPr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1807" y="4214"/>
                <a:ext cx="1694" cy="1714"/>
                <a:chOff x="981" y="1814"/>
                <a:chExt cx="1694" cy="1714"/>
              </a:xfrm>
            </p:grpSpPr>
            <p:sp>
              <p:nvSpPr>
                <p:cNvPr id="21534" name="Rectangle 34"/>
                <p:cNvSpPr>
                  <a:spLocks noChangeArrowheads="1"/>
                </p:cNvSpPr>
                <p:nvPr/>
              </p:nvSpPr>
              <p:spPr bwMode="auto">
                <a:xfrm>
                  <a:off x="981" y="2394"/>
                  <a:ext cx="567" cy="1134"/>
                </a:xfrm>
                <a:prstGeom prst="rect">
                  <a:avLst/>
                </a:prstGeom>
                <a:solidFill>
                  <a:srgbClr val="F8C0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5" name="Rectangle 35"/>
                <p:cNvSpPr>
                  <a:spLocks noChangeArrowheads="1"/>
                </p:cNvSpPr>
                <p:nvPr/>
              </p:nvSpPr>
              <p:spPr bwMode="auto">
                <a:xfrm rot="5400000">
                  <a:off x="1824" y="2111"/>
                  <a:ext cx="567" cy="1134"/>
                </a:xfrm>
                <a:prstGeom prst="rect">
                  <a:avLst/>
                </a:prstGeom>
                <a:solidFill>
                  <a:srgbClr val="F8C0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6" name="Rectangle 36"/>
                <p:cNvSpPr>
                  <a:spLocks noChangeArrowheads="1"/>
                </p:cNvSpPr>
                <p:nvPr/>
              </p:nvSpPr>
              <p:spPr bwMode="auto">
                <a:xfrm>
                  <a:off x="1541" y="1814"/>
                  <a:ext cx="567" cy="56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3501" y="774"/>
                <a:ext cx="5669" cy="5167"/>
                <a:chOff x="3501" y="774"/>
                <a:chExt cx="5669" cy="5167"/>
              </a:xfrm>
            </p:grpSpPr>
            <p:sp>
              <p:nvSpPr>
                <p:cNvPr id="21518" name="Rectangle 38"/>
                <p:cNvSpPr>
                  <a:spLocks noChangeArrowheads="1"/>
                </p:cNvSpPr>
                <p:nvPr/>
              </p:nvSpPr>
              <p:spPr bwMode="auto">
                <a:xfrm rot="-5400000">
                  <a:off x="6025" y="3390"/>
                  <a:ext cx="567" cy="4535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" name="Group 39"/>
                <p:cNvGrpSpPr>
                  <a:grpSpLocks/>
                </p:cNvGrpSpPr>
                <p:nvPr/>
              </p:nvGrpSpPr>
              <p:grpSpPr bwMode="auto">
                <a:xfrm>
                  <a:off x="3501" y="774"/>
                  <a:ext cx="5669" cy="4600"/>
                  <a:chOff x="2367" y="1754"/>
                  <a:chExt cx="5669" cy="4600"/>
                </a:xfrm>
              </p:grpSpPr>
              <p:grpSp>
                <p:nvGrpSpPr>
                  <p:cNvPr id="11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367" y="5220"/>
                    <a:ext cx="5669" cy="1134"/>
                    <a:chOff x="2367" y="4407"/>
                    <a:chExt cx="5669" cy="1134"/>
                  </a:xfrm>
                </p:grpSpPr>
                <p:sp>
                  <p:nvSpPr>
                    <p:cNvPr id="21530" name="Rectangle 41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515" y="3273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31" name="Rectangle 42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335" y="3280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32" name="Rectangle 4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335" y="3840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33" name="Rectangle 44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501" y="3834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941" y="1754"/>
                    <a:ext cx="4535" cy="3467"/>
                    <a:chOff x="2941" y="1494"/>
                    <a:chExt cx="4535" cy="3467"/>
                  </a:xfrm>
                </p:grpSpPr>
                <p:grpSp>
                  <p:nvGrpSpPr>
                    <p:cNvPr id="13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1" y="1494"/>
                      <a:ext cx="3402" cy="2887"/>
                      <a:chOff x="3861" y="1374"/>
                      <a:chExt cx="3402" cy="2887"/>
                    </a:xfrm>
                  </p:grpSpPr>
                  <p:sp>
                    <p:nvSpPr>
                      <p:cNvPr id="21524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5224" y="2251"/>
                        <a:ext cx="567" cy="1134"/>
                      </a:xfrm>
                      <a:prstGeom prst="rect">
                        <a:avLst/>
                      </a:prstGeom>
                      <a:solidFill>
                        <a:srgbClr val="F8C0D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525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1" y="1374"/>
                        <a:ext cx="567" cy="5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526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1" y="1374"/>
                        <a:ext cx="567" cy="5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527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51" y="2264"/>
                        <a:ext cx="567" cy="226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528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51" y="1104"/>
                        <a:ext cx="567" cy="226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529" name="Rectangle 52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78" y="2277"/>
                        <a:ext cx="567" cy="3402"/>
                      </a:xfrm>
                      <a:prstGeom prst="rect">
                        <a:avLst/>
                      </a:prstGeom>
                      <a:solidFill>
                        <a:srgbClr val="9900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1523" name="Rectangle 5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925" y="2410"/>
                      <a:ext cx="567" cy="4535"/>
                    </a:xfrm>
                    <a:prstGeom prst="rect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21509" name="TextBox 54"/>
          <p:cNvSpPr txBox="1">
            <a:spLocks noChangeArrowheads="1"/>
          </p:cNvSpPr>
          <p:nvPr/>
        </p:nvSpPr>
        <p:spPr bwMode="auto">
          <a:xfrm>
            <a:off x="1428750" y="2857500"/>
            <a:ext cx="1435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грузовик</a:t>
            </a:r>
          </a:p>
        </p:txBody>
      </p:sp>
      <p:sp>
        <p:nvSpPr>
          <p:cNvPr id="21510" name="TextBox 55"/>
          <p:cNvSpPr txBox="1">
            <a:spLocks noChangeArrowheads="1"/>
          </p:cNvSpPr>
          <p:nvPr/>
        </p:nvSpPr>
        <p:spPr bwMode="auto">
          <a:xfrm>
            <a:off x="6572250" y="785813"/>
            <a:ext cx="1322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самовар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8625" y="3214688"/>
            <a:ext cx="3929063" cy="3143250"/>
            <a:chOff x="2241" y="9027"/>
            <a:chExt cx="7961" cy="6274"/>
          </a:xfrm>
        </p:grpSpPr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 rot="-5400000">
              <a:off x="5332" y="9896"/>
              <a:ext cx="567" cy="566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Rectangle 5"/>
            <p:cNvSpPr>
              <a:spLocks noChangeArrowheads="1"/>
            </p:cNvSpPr>
            <p:nvPr/>
          </p:nvSpPr>
          <p:spPr bwMode="auto">
            <a:xfrm rot="-5400000">
              <a:off x="7078" y="10457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 rot="-5400000">
              <a:off x="3658" y="10450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 rot="-5400000">
              <a:off x="6808" y="10127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Rectangle 8"/>
            <p:cNvSpPr>
              <a:spLocks noChangeArrowheads="1"/>
            </p:cNvSpPr>
            <p:nvPr/>
          </p:nvSpPr>
          <p:spPr bwMode="auto">
            <a:xfrm>
              <a:off x="6161" y="1301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3381" y="1301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Rectangle 10"/>
            <p:cNvSpPr>
              <a:spLocks noChangeArrowheads="1"/>
            </p:cNvSpPr>
            <p:nvPr/>
          </p:nvSpPr>
          <p:spPr bwMode="auto">
            <a:xfrm rot="-5400000">
              <a:off x="3948" y="10147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Rectangle 11"/>
            <p:cNvSpPr>
              <a:spLocks noChangeArrowheads="1"/>
            </p:cNvSpPr>
            <p:nvPr/>
          </p:nvSpPr>
          <p:spPr bwMode="auto">
            <a:xfrm rot="5400000">
              <a:off x="9068" y="8460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Rectangle 12"/>
            <p:cNvSpPr>
              <a:spLocks noChangeArrowheads="1"/>
            </p:cNvSpPr>
            <p:nvPr/>
          </p:nvSpPr>
          <p:spPr bwMode="auto">
            <a:xfrm rot="5400000">
              <a:off x="3955" y="1016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Rectangle 13"/>
            <p:cNvSpPr>
              <a:spLocks noChangeArrowheads="1"/>
            </p:cNvSpPr>
            <p:nvPr/>
          </p:nvSpPr>
          <p:spPr bwMode="auto">
            <a:xfrm rot="-5400000">
              <a:off x="6795" y="1016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Rectangle 14"/>
            <p:cNvSpPr>
              <a:spLocks noChangeArrowheads="1"/>
            </p:cNvSpPr>
            <p:nvPr/>
          </p:nvSpPr>
          <p:spPr bwMode="auto">
            <a:xfrm>
              <a:off x="8501" y="9586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Rectangle 15"/>
            <p:cNvSpPr>
              <a:spLocks noChangeArrowheads="1"/>
            </p:cNvSpPr>
            <p:nvPr/>
          </p:nvSpPr>
          <p:spPr bwMode="auto">
            <a:xfrm>
              <a:off x="9081" y="959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Rectangle 16"/>
            <p:cNvSpPr>
              <a:spLocks noChangeArrowheads="1"/>
            </p:cNvSpPr>
            <p:nvPr/>
          </p:nvSpPr>
          <p:spPr bwMode="auto">
            <a:xfrm>
              <a:off x="3981" y="1013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Rectangle 17"/>
            <p:cNvSpPr>
              <a:spLocks noChangeArrowheads="1"/>
            </p:cNvSpPr>
            <p:nvPr/>
          </p:nvSpPr>
          <p:spPr bwMode="auto">
            <a:xfrm>
              <a:off x="6881" y="1011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Rectangle 18"/>
            <p:cNvSpPr>
              <a:spLocks noChangeArrowheads="1"/>
            </p:cNvSpPr>
            <p:nvPr/>
          </p:nvSpPr>
          <p:spPr bwMode="auto">
            <a:xfrm rot="5400000">
              <a:off x="6444" y="1445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Rectangle 19"/>
            <p:cNvSpPr>
              <a:spLocks noChangeArrowheads="1"/>
            </p:cNvSpPr>
            <p:nvPr/>
          </p:nvSpPr>
          <p:spPr bwMode="auto">
            <a:xfrm rot="-5400000">
              <a:off x="3644" y="1445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532" name="Picture 24" descr="C:\Documents and Settings\Татьяна\Рабочий стол\Рисунок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500188"/>
            <a:ext cx="3979862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25"/>
          <p:cNvSpPr txBox="1">
            <a:spLocks noChangeArrowheads="1"/>
          </p:cNvSpPr>
          <p:nvPr/>
        </p:nvSpPr>
        <p:spPr bwMode="auto">
          <a:xfrm>
            <a:off x="5357813" y="785813"/>
            <a:ext cx="2941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домик с крылечком</a:t>
            </a:r>
          </a:p>
        </p:txBody>
      </p:sp>
      <p:sp>
        <p:nvSpPr>
          <p:cNvPr id="22534" name="TextBox 26"/>
          <p:cNvSpPr txBox="1">
            <a:spLocks noChangeArrowheads="1"/>
          </p:cNvSpPr>
          <p:nvPr/>
        </p:nvSpPr>
        <p:spPr bwMode="auto">
          <a:xfrm>
            <a:off x="1428750" y="2357438"/>
            <a:ext cx="1352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верблюд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Documents and Settings\Admin\Рабочий стол\картин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88950"/>
            <a:ext cx="8358246" cy="588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4282" y="1142984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втором этапе  палочки уже выступают как пособие для маленьких математиков. И тут дети учатся постигать законы загадочного мира чисел и других математических понятий.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42875" y="428625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 dirty="0">
              <a:solidFill>
                <a:srgbClr val="005A9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solidFill>
                <a:srgbClr val="00502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подносе лежат палочки: желтые, красные,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голубые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палочки лежат у вас на подносе?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палочек? (много)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Найдите палочку того же цвета, что и у меня. Какого они цвета?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Выложите чередующиеся палочки: красная, желтая, красная, желтая (в дальнейшем ритм усложняется).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Возьми с закрытыми глазами любую палочку, посмотри на нее и скажи, какого она цвета.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 Выложите несколько палочек, предложите ребенку их запомнить, а потом, пока ребенок не видит, спрячьте одну из палочек. Ребенку нужно догадаться, какая палочка исчезла или поменяйте их местами. Ребенку надо вернуть все на место.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Выложите высокий (низкий забор), лесенку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 Отложите все желтые палочки. Какие палочки остались на подносе? Каких больше (меньше) красных или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голубых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 (Способом наложения или приложения.)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7. Покажите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голубую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не красную палочку.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8. Назовите цвет самой короткой и самой длинной палочки.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 Положи столько же палочек, сколько и у меня.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10. Отбери палочки одинакового цвета и построй из них забор, дом для куклы, гараж и т.д.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11. Выложите высокий (низкий забор), лесенку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1MSDCF\DSC036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50" y="285750"/>
            <a:ext cx="8572500" cy="1571625"/>
          </a:xfrm>
          <a:prstGeom prst="rect">
            <a:avLst/>
          </a:prstGeom>
          <a:solidFill>
            <a:srgbClr val="92D050">
              <a:alpha val="4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6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2071688"/>
            <a:ext cx="38576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285750" y="428625"/>
            <a:ext cx="857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Бельгийский учитель начальной школы </a:t>
            </a:r>
            <a:r>
              <a:rPr lang="ru-RU" sz="2000" b="1">
                <a:solidFill>
                  <a:srgbClr val="005024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Джордж Кюизинер </a:t>
            </a:r>
            <a:r>
              <a:rPr lang="ru-RU" sz="2000" b="1">
                <a:solidFill>
                  <a:srgbClr val="0050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</a:t>
            </a:r>
            <a:endParaRPr lang="ru-RU" sz="2000" b="1">
              <a:solidFill>
                <a:srgbClr val="005024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3" y="2357438"/>
            <a:ext cx="4714875" cy="2500312"/>
          </a:xfrm>
          <a:prstGeom prst="rect">
            <a:avLst/>
          </a:prstGeom>
          <a:solidFill>
            <a:srgbClr val="92D050">
              <a:alpha val="35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9" name="Прямоугольник 12"/>
          <p:cNvSpPr>
            <a:spLocks noChangeArrowheads="1"/>
          </p:cNvSpPr>
          <p:nvPr/>
        </p:nvSpPr>
        <p:spPr bwMode="auto">
          <a:xfrm>
            <a:off x="4143375" y="2500313"/>
            <a:ext cx="4786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400" b="1" dirty="0" err="1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– это счетные палочки, которые еще называют </a:t>
            </a:r>
            <a:r>
              <a:rPr lang="ru-RU" sz="2400" b="1" u="sng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«числа в цвете», </a:t>
            </a:r>
            <a:r>
              <a:rPr lang="ru-RU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цветными палочками, цветными числами, цветными линеечками.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5643563"/>
            <a:ext cx="2857500" cy="571500"/>
          </a:xfrm>
          <a:prstGeom prst="rect">
            <a:avLst/>
          </a:prstGeom>
          <a:solidFill>
            <a:srgbClr val="92D050">
              <a:alpha val="6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Для детей 3-7 лет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77" grpId="0"/>
      <p:bldP spid="12" grpId="0" animBg="1"/>
      <p:bldP spid="3079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12.Сделайте из оранжевых палочек горизонтальную веревочку. Повесьте на веревочку желтые 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голубые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полотенца, чередуя их, слева направо.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Покажите желтое (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голубое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полотенце. Какого цвета полотенце показали? Сколько полотенец показали? (1)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14.Какое полотенце короче? Какое длиннее?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15.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Подул сильный ветер, и все  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голубые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(желтые) полотенца слетели. Какие полотенца слетели? Сколько? (много).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16. Выложите несколько пар одинаковых палочек и попросите ребенка «поставить палочки парами».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17. С закрытыми глазами найди в наборе 2 палочки одинаковой длины. Одна из палочек у тебя в руках синяя, а другая тогда какого цвета?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42875" y="428625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 dirty="0">
              <a:solidFill>
                <a:srgbClr val="005A9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solidFill>
                <a:srgbClr val="00502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52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Задания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Найдите в наборе самую длинную и самую короткую палочку.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  Выложите несколько палочек. «Какая самая длинная? Какая самая короткая?»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Найди любую палочку, которая короче синей, длиннее красной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4.Постройте поезд из вагонов разной длины, начиная от самого короткого и заканчивая самым длинным. Какого цвета вагон стоит пятым, восьмым. Какой вагон справа от синего, слева от желтого. Какой вагон тут самый короткий, самый длинный? Какие вагоны длиннее желтого, короче синего. 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5. Выложите голубую и  розовую палочки. На сколько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голубая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палочка длиннее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розовой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Такие задания с палочками позволяют </a:t>
            </a:r>
            <a:r>
              <a:rPr lang="ru-RU" sz="2800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освоить понятия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величины, длины, ширины предметов.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42875" y="428625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 dirty="0">
              <a:solidFill>
                <a:srgbClr val="005A9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solidFill>
                <a:srgbClr val="00502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8"/>
            <a:ext cx="86439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52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Рассмотрим возможности палочек при освоении детьми </a:t>
            </a:r>
            <a:r>
              <a:rPr lang="ru-RU" sz="2800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пространственных отношений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Выкладывайте  палочки, следуя инструкциям: положите красную палочку на стол, справа положи синюю, снизу желтую и т.д.</a:t>
            </a:r>
            <a:endParaRPr lang="ru-RU" sz="28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Выложите башню, используя по одной палочке каждого цвета. Какая палочка лежит выше (ниже) других? Какая лежит над черной,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голубой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(под бордовой) Какая по цвету палочка, если она лежит между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голубой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оранжевой?</a:t>
            </a:r>
            <a:endParaRPr lang="ru-RU" sz="28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 Положите   синюю палочку между красной и желтой, а оранжевую слева от красной,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розовую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слева от красной.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Admin\Рабочий стол\башн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642918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Средний и старший возраст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 любите путешествовать? Тогда угадайте, на чем мы отправимся в путешествие сегодня: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поле лестница лежит,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 по лестнице бежит.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(Поезд)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поедем мы на дачу. Что ж, давайте приготовим свои поезда — и в путь-дорогу... Составьте поезд из палочек-вагонов — от самого длинного до самого короткого. Составили? Поехали! А в пути поиграем в «вопросы и ответы».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2.Сколько всего вагонов у поезда? Какой вагон находится между оранжевым и коричневым? Найди вагон, который стоит рядом с желтым, но не красный. Какого цвета вагон левее (правее) бордового?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3.Перечислите по порядку цвета вагонов слева направо. А теперь наоборот — справа налево. Каким по порядку стоит коричневый вагон? Вагон какого цвета стоит шестым? Какого цвета девятый вагон?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Игра_поезд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76670" y="0"/>
            <a:ext cx="10620670" cy="7965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вагоне какого цвета ты поедешь? Какой он по порядку?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приехали на дачу и увидели домик. Сделайте его. ВНИМАНИЕ: домик выкладываем на картоне зеленого цвета!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Какого цвета твой домик?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Какой формы у тебя крыша?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палочек ты использовал, чтобы сделать домик?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участке мы увидели дерево. Сделайте его.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дерево с плодами, то сколько плодов висит на твоем дереве?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Там была собачка. Сделайте ее.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Какой породы твоя собачка? Как ее зовут?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собачка делает?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Какое время года у тебя на даче? Какой месяц?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Соединим все участки. У нас получился дачный поселок.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Придумайте ему название.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Сколько домов в вашем дачном поселке?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42875" y="428625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 dirty="0">
              <a:solidFill>
                <a:srgbClr val="005A9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solidFill>
                <a:srgbClr val="00502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Палочки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Кюизенера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позволяют знакомить детей со свойствами геометрических фигур.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Задания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1.Выложите из красных палочек квадрат и  прямоугольник. Чем отличаются фигуры?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2.Рассмотрите образец и по памяти выложите из палочек фигуру.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Положите 3 красные палочки.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палочек?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Сделайте из них треугольник. Какую фигуру сделали?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может быть такой формы?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Положите 3 желтых палочки. Сделайте желтый треугольник.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какой стороны желтый треугольник? Где находится желтый треугольник?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Какой треугольник больше (меньше)?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Положите желтый треугольник под красным. Что у вас получилось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квадра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42875" y="428625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 dirty="0">
              <a:solidFill>
                <a:srgbClr val="005A9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solidFill>
                <a:srgbClr val="00502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7346"/>
            <a:ext cx="88582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52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Следующим этапом в работе с палочками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является  развитие  количественных представлений и освоение  счета.</a:t>
            </a:r>
            <a:endParaRPr lang="ru-RU" sz="2400" dirty="0" smtClean="0">
              <a:latin typeface="Arial" pitchFamily="34" charset="0"/>
            </a:endParaRPr>
          </a:p>
          <a:p>
            <a:pPr lvl="0" indent="952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Задания</a:t>
            </a:r>
            <a:endParaRPr lang="ru-RU" sz="2400" dirty="0" smtClean="0">
              <a:latin typeface="Arial" pitchFamily="34" charset="0"/>
            </a:endParaRPr>
          </a:p>
          <a:p>
            <a:pPr lvl="0" indent="952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Выложите  лесенку из 10 палочек от меньшей (белой) к большей (оранжевой) и наоборот. Пройдитесь пальчиками по ступенькам лесенки, можно посчитать вслух от 1до 10 и обратно. </a:t>
            </a:r>
            <a:endParaRPr lang="ru-RU" sz="2400" dirty="0" smtClean="0">
              <a:latin typeface="Arial" pitchFamily="34" charset="0"/>
            </a:endParaRPr>
          </a:p>
          <a:p>
            <a:pPr lvl="0" indent="952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Выложите разное количество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голубых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красных палочек. Каких больше( меньше)? Использовать разные способы сравнения.</a:t>
            </a:r>
            <a:endParaRPr lang="ru-RU" sz="2400" dirty="0" smtClean="0">
              <a:latin typeface="Arial" pitchFamily="34" charset="0"/>
            </a:endParaRPr>
          </a:p>
          <a:p>
            <a:pPr lvl="0" indent="952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Найдите  палочку соответствующую числу (1 - белая, 2 -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розовая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т.д.). И наоборот.</a:t>
            </a:r>
            <a:endParaRPr lang="ru-RU" sz="2400" dirty="0" smtClean="0">
              <a:latin typeface="Arial" pitchFamily="34" charset="0"/>
            </a:endParaRPr>
          </a:p>
          <a:p>
            <a:pPr lvl="0" indent="952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Выложите синюю палочку. Сколько белых палочек уложится в синей палочке?</a:t>
            </a:r>
            <a:endParaRPr lang="ru-RU" sz="2400" dirty="0" smtClean="0">
              <a:latin typeface="Arial" pitchFamily="34" charset="0"/>
            </a:endParaRPr>
          </a:p>
          <a:p>
            <a:pPr lvl="0" indent="952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 Составьте красную палочку из других палочек разными способами.</a:t>
            </a:r>
            <a:endParaRPr lang="ru-RU" sz="2400" dirty="0" smtClean="0">
              <a:latin typeface="Arial" pitchFamily="34" charset="0"/>
            </a:endParaRPr>
          </a:p>
          <a:p>
            <a:pPr lvl="0" indent="952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лесенк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Admin\Рабочий стол\числовая лесен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0575" y="552450"/>
            <a:ext cx="7562850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dmin\Рабочий стол\бумажный вариант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00042"/>
            <a:ext cx="8358246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Documents and Settings\Admin\Рабочий стол\состав числ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500042"/>
            <a:ext cx="757242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соста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Сравнение чисел. Учить оперировать числовыми значениями цветных палочек. Записывать и читать записи: 3&lt; 4; 4 &gt; 3. Вопросы: -Какие числа у вас в руках? -Что нужно делать, чтобы сравнивать эти числа? Подводить детей к выводу о том, что для того, чтобы сравнивать эти числа, нужно приложить палочки друг к другу или наложить друг на друга.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длин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сложе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цифр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достро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н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«&amp;YAcy; &amp;scy;&amp;lcy;&amp;ycy;&amp;shcy;&amp;ucy; — &amp;icy; &amp;zcy;&amp;acy;&amp;bcy;&amp;ycy;&amp;vcy;&amp;acy;&amp;yucy;, &amp;yacy; &amp;vcy;&amp;icy;&amp;zhcy;&amp;ucy; — &amp;icy; &amp;yacy; &amp;zcy;&amp;acy;&amp;pcy;&amp;ocy;&amp;mcy;&amp;icy;&amp;ncy;&amp;acy;&amp;yucy;, &amp;yacy; &amp;dcy;&amp;iecy;&amp;lcy;&amp;acy;&amp;yucy; — &amp;icy; &amp;yacy; &amp;pcy;&amp;ocy;&amp;ncy;&amp;icy;&amp;mcy;&amp;acy;&amp;yucy;». &amp;Kcy;&amp;icy;&amp;tcy;&amp;acy;&amp;jcy;&amp;scy;..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Цветные палочки являются многофункциональным математическим пособием, которое позволяет "через руки" ребенка формировать понятия числовой последовательности, состава числа, отношений «больше – меньше», «право – лево», «между», «длиннее», «выше» и др. Набор способствует развитию детского творчества, фантазии и воображения, познавательной активности, мелкой моторики, наглядно-действенного мышления, внимания, пространственного ориентирования, восприятия, комбинаторных и конструкторских способностей.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57158" y="428604"/>
            <a:ext cx="7327509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Математическая лесенка. Проходим пальчиками по всем ступенькам, пересчитывая их!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Пространственные отношения (за, перед, между),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(назови все палочки, короче фиолетовой),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Счет прямой и обратный,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Порядковый счет,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Лесенка сломалась. Выкладываем лесенку, пропуская по 1 палочке. Ребенку нужно найти место для остальных палочек.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285728"/>
            <a:ext cx="878687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 уникальная методика по изучению чисел проста и очень удобна в работе. Представляет собой брусочки разного цвета и длины. Длина и цвет палочек подчинены единой системе. Например: все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розовые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палочки длиной два сантиметра,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голубые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– три, желтые – пять. Существуют и условные классы: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Палочки 2,4,8 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розовая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красная, бордовая) – это красная семья, кратная 2.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Палочки 3,6,9 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голубая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фиолетовая, синяя)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синяя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семья, кратная 3.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Палочки  5,10 (Желтая и оранжевая)  - желтая семья, кратная 5.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7- черного цвета.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1- белого цвета и кратна любому числу.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Documents and Settings\Admin\Рабочий стол\палочки Кюизенер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dmin\Рабочий стол\с делениям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0"/>
            <a:ext cx="70009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1571612"/>
            <a:ext cx="85725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знакомимся с палочками. Вместе с ребенком рассмотрите, переберите, потрогайте все палочки, расскажите какого они цвета, длины.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42875" y="428625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 dirty="0">
              <a:solidFill>
                <a:srgbClr val="005A9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solidFill>
                <a:srgbClr val="00502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00240"/>
            <a:ext cx="8858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 данном этапе используется альбом «Волшебные дорожки», в котором предлагаются увлекательные задания с палочками.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792</Words>
  <Application>Microsoft Office PowerPoint</Application>
  <PresentationFormat>Экран (4:3)</PresentationFormat>
  <Paragraphs>120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Муниципальное дошкольное образовательное учреждение «Детский сад Чайка»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40</cp:revision>
  <dcterms:created xsi:type="dcterms:W3CDTF">2017-02-18T16:05:17Z</dcterms:created>
  <dcterms:modified xsi:type="dcterms:W3CDTF">2020-03-04T06:28:43Z</dcterms:modified>
</cp:coreProperties>
</file>