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19"/>
  </p:notesMasterIdLst>
  <p:sldIdLst>
    <p:sldId id="285" r:id="rId2"/>
    <p:sldId id="271" r:id="rId3"/>
    <p:sldId id="267" r:id="rId4"/>
    <p:sldId id="282" r:id="rId5"/>
    <p:sldId id="288" r:id="rId6"/>
    <p:sldId id="273" r:id="rId7"/>
    <p:sldId id="272" r:id="rId8"/>
    <p:sldId id="287" r:id="rId9"/>
    <p:sldId id="290" r:id="rId10"/>
    <p:sldId id="284" r:id="rId11"/>
    <p:sldId id="295" r:id="rId12"/>
    <p:sldId id="280" r:id="rId13"/>
    <p:sldId id="275" r:id="rId14"/>
    <p:sldId id="278" r:id="rId15"/>
    <p:sldId id="289" r:id="rId16"/>
    <p:sldId id="291" r:id="rId17"/>
    <p:sldId id="29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37" autoAdjust="0"/>
  </p:normalViewPr>
  <p:slideViewPr>
    <p:cSldViewPr>
      <p:cViewPr varScale="1">
        <p:scale>
          <a:sx n="97" d="100"/>
          <a:sy n="97" d="100"/>
        </p:scale>
        <p:origin x="-1950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28F0B-5807-47EB-8827-19D4AC2B2A29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F8FB3-40D1-47DB-880A-2812DF6574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5189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5E3E-4837-4055-9F7E-198A913BB38F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9416-A859-4579-AC51-4A461584F1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" advClick="0">
        <p:pull/>
      </p:transition>
    </mc:Choice>
    <mc:Fallback>
      <p:transition advClick="0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5E3E-4837-4055-9F7E-198A913BB38F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9416-A859-4579-AC51-4A461584F1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" advClick="0">
        <p:pull/>
      </p:transition>
    </mc:Choice>
    <mc:Fallback>
      <p:transition advClick="0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5E3E-4837-4055-9F7E-198A913BB38F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9416-A859-4579-AC51-4A461584F1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" advClick="0">
        <p:pull/>
      </p:transition>
    </mc:Choice>
    <mc:Fallback>
      <p:transition advClick="0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5E3E-4837-4055-9F7E-198A913BB38F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9416-A859-4579-AC51-4A461584F1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" advClick="0">
        <p:pull/>
      </p:transition>
    </mc:Choice>
    <mc:Fallback>
      <p:transition advClick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5E3E-4837-4055-9F7E-198A913BB38F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9416-A859-4579-AC51-4A461584F1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" advClick="0">
        <p:pull/>
      </p:transition>
    </mc:Choice>
    <mc:Fallback>
      <p:transition advClick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5E3E-4837-4055-9F7E-198A913BB38F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9416-A859-4579-AC51-4A461584F1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" advClick="0">
        <p:pull/>
      </p:transition>
    </mc:Choice>
    <mc:Fallback>
      <p:transition advClick="0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5E3E-4837-4055-9F7E-198A913BB38F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9416-A859-4579-AC51-4A461584F1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" advClick="0">
        <p:pull/>
      </p:transition>
    </mc:Choice>
    <mc:Fallback>
      <p:transition advClick="0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5E3E-4837-4055-9F7E-198A913BB38F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9416-A859-4579-AC51-4A461584F1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" advClick="0">
        <p:pull/>
      </p:transition>
    </mc:Choice>
    <mc:Fallback>
      <p:transition advClick="0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5E3E-4837-4055-9F7E-198A913BB38F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9416-A859-4579-AC51-4A461584F1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" advClick="0">
        <p:pull/>
      </p:transition>
    </mc:Choice>
    <mc:Fallback>
      <p:transition advClick="0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5E3E-4837-4055-9F7E-198A913BB38F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9416-A859-4579-AC51-4A461584F1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" advClick="0">
        <p:pull/>
      </p:transition>
    </mc:Choice>
    <mc:Fallback>
      <p:transition advClick="0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5E3E-4837-4055-9F7E-198A913BB38F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9416-A859-4579-AC51-4A461584F1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" advClick="0">
        <p:pull/>
      </p:transition>
    </mc:Choice>
    <mc:Fallback>
      <p:transition advClick="0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05E3E-4837-4055-9F7E-198A913BB38F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79416-A859-4579-AC51-4A461584F1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>
    <mc:Choice xmlns:p14="http://schemas.microsoft.com/office/powerpoint/2010/main" xmlns="" Requires="p14">
      <p:transition p14:dur="50" advClick="0">
        <p:pull/>
      </p:transition>
    </mc:Choice>
    <mc:Fallback>
      <p:transition advClick="0">
        <p:pull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image" Target="../media/image18.jpeg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hyperlink" Target="http://detsad5.ucoz.ru/_pu/0/21376879.jpg" TargetMode="External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media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 descr="Рисунок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7224" y="1500174"/>
            <a:ext cx="2880320" cy="39867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12700" stA="33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5" name="Прямоугольник 14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32997" y="315304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Муниципальное  дошкольное образовательное учреждение 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«Детский сад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Чайка»</a:t>
            </a:r>
            <a:endParaRPr lang="ru-RU" sz="2000" b="1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714744" y="6000768"/>
            <a:ext cx="1500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г. Тихвин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b="1" i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643274" y="2428868"/>
            <a:ext cx="5500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6107" y="264417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первой  квалификационной категории</a:t>
            </a:r>
          </a:p>
          <a:p>
            <a:pPr algn="ctr"/>
            <a:endParaRPr lang="ru-RU" sz="24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Шипина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Елена  Александровна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97975" cy="6898481"/>
          </a:xfrm>
        </p:spPr>
      </p:pic>
      <p:sp>
        <p:nvSpPr>
          <p:cNvPr id="5" name="TextBox 4"/>
          <p:cNvSpPr txBox="1"/>
          <p:nvPr/>
        </p:nvSpPr>
        <p:spPr>
          <a:xfrm>
            <a:off x="1214414" y="642918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 smtClean="0">
                <a:latin typeface="Monotype Corsiva" pitchFamily="66" charset="0"/>
                <a:cs typeface="Times New Roman" pitchFamily="18" charset="0"/>
              </a:rPr>
              <a:t>Использование  ИКТ   в образовательном  процессе</a:t>
            </a:r>
            <a:endParaRPr lang="ru-RU" sz="2800" u="sng" dirty="0">
              <a:latin typeface="Monotype Corsiva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571612"/>
            <a:ext cx="3571900" cy="24360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571612"/>
            <a:ext cx="3643338" cy="2434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143108" y="4357694"/>
            <a:ext cx="56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500166" y="4357694"/>
            <a:ext cx="65008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Использование  </a:t>
            </a:r>
            <a:r>
              <a:rPr lang="ru-RU" sz="2400" dirty="0" err="1" smtClean="0">
                <a:latin typeface="Monotype Corsiva" pitchFamily="66" charset="0"/>
                <a:cs typeface="Times New Roman" pitchFamily="18" charset="0"/>
              </a:rPr>
              <a:t>мультимедийной</a:t>
            </a: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 презентации с иллюстрациями, звуковыми эффектами позволяет сделать образовательный процесс более ярким, эмоциональным, вызывает  активный познавательный интерес у детей к изучаемым явлениям. 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97975" cy="6898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DSC053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071546"/>
            <a:ext cx="2820982" cy="18778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DSC052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4643446"/>
            <a:ext cx="2928958" cy="1949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DSC053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736" y="2000240"/>
            <a:ext cx="2928926" cy="1949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DSC0528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6314" y="3143248"/>
            <a:ext cx="2714612" cy="1807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142976" y="357166"/>
            <a:ext cx="735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u="sng" dirty="0" smtClean="0">
                <a:latin typeface="Monotype Corsiva" pitchFamily="66" charset="0"/>
              </a:rPr>
              <a:t>Нетрадиционные  техники  рисования.</a:t>
            </a:r>
            <a:endParaRPr lang="ru-RU" sz="3600" u="sng" dirty="0">
              <a:latin typeface="Monotype Corsiva" pitchFamily="66" charset="0"/>
            </a:endParaRPr>
          </a:p>
        </p:txBody>
      </p:sp>
      <p:pic>
        <p:nvPicPr>
          <p:cNvPr id="11" name="Рисунок 10" descr="woman_paint_sunset_md_wht.gi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596" y="4071942"/>
            <a:ext cx="2038365" cy="2351959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97975" cy="6898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714488"/>
            <a:ext cx="2129050" cy="2928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325213" y="3604085"/>
            <a:ext cx="2493285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 descr="RnaSePtvorCestvo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642918"/>
            <a:ext cx="4617493" cy="857256"/>
          </a:xfrm>
          <a:prstGeom prst="rect">
            <a:avLst/>
          </a:prstGeom>
        </p:spPr>
      </p:pic>
      <p:pic>
        <p:nvPicPr>
          <p:cNvPr id="15" name="Рисунок 14" descr="DSC0149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8016" y="928670"/>
            <a:ext cx="1857356" cy="1393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 descr="DSC02134.JPG"/>
          <p:cNvPicPr>
            <a:picLocks noChangeAspect="1"/>
          </p:cNvPicPr>
          <p:nvPr/>
        </p:nvPicPr>
        <p:blipFill>
          <a:blip r:embed="rId7" cstate="print"/>
          <a:srcRect l="14999" t="18182" r="10000" b="10909"/>
          <a:stretch>
            <a:fillRect/>
          </a:stretch>
        </p:blipFill>
        <p:spPr>
          <a:xfrm>
            <a:off x="4786314" y="2357430"/>
            <a:ext cx="1928794" cy="13676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Рисунок 17" descr="DSC0208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5464975" y="4179099"/>
            <a:ext cx="2000264" cy="1500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Рисунок 16" descr="DSC04721.JPG"/>
          <p:cNvPicPr>
            <a:picLocks noChangeAspect="1"/>
          </p:cNvPicPr>
          <p:nvPr/>
        </p:nvPicPr>
        <p:blipFill>
          <a:blip r:embed="rId9" cstate="print"/>
          <a:srcRect l="3947" t="5263" r="2632" b="5263"/>
          <a:stretch>
            <a:fillRect/>
          </a:stretch>
        </p:blipFill>
        <p:spPr>
          <a:xfrm>
            <a:off x="6643702" y="2714620"/>
            <a:ext cx="1790152" cy="12858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Рисунок 23" descr="0_69266_274a3a82_orig (1)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00958" y="571480"/>
            <a:ext cx="571504" cy="477055"/>
          </a:xfrm>
          <a:prstGeom prst="rect">
            <a:avLst/>
          </a:prstGeom>
        </p:spPr>
      </p:pic>
      <p:pic>
        <p:nvPicPr>
          <p:cNvPr id="25" name="Рисунок 24" descr="0_69266_274a3a82_orig (1)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86644" y="2357430"/>
            <a:ext cx="500066" cy="417423"/>
          </a:xfrm>
          <a:prstGeom prst="rect">
            <a:avLst/>
          </a:prstGeom>
        </p:spPr>
      </p:pic>
      <p:pic>
        <p:nvPicPr>
          <p:cNvPr id="26" name="Рисунок 25" descr="0_69266_274a3a82_orig (1)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43636" y="3643314"/>
            <a:ext cx="599042" cy="500042"/>
          </a:xfrm>
          <a:prstGeom prst="rect">
            <a:avLst/>
          </a:prstGeom>
        </p:spPr>
      </p:pic>
      <p:pic>
        <p:nvPicPr>
          <p:cNvPr id="23" name="Рисунок 22" descr="0_69266_274a3a82_orig (1)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786446" y="0"/>
            <a:ext cx="684624" cy="571480"/>
          </a:xfrm>
          <a:prstGeom prst="rect">
            <a:avLst/>
          </a:prstGeom>
        </p:spPr>
      </p:pic>
      <p:pic>
        <p:nvPicPr>
          <p:cNvPr id="19" name="Рисунок 18" descr="C:\Documents and Settings\Администратор\Рабочий стол\утя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86380" y="214290"/>
            <a:ext cx="1500198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Рисунок 26" descr="0_69266_274a3a82_orig (1)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572132" y="2000240"/>
            <a:ext cx="599042" cy="500042"/>
          </a:xfrm>
          <a:prstGeom prst="rect">
            <a:avLst/>
          </a:prstGeom>
        </p:spPr>
      </p:pic>
      <p:pic>
        <p:nvPicPr>
          <p:cNvPr id="20" name="Рисунок 19" descr="0_69266_274a3a82_orig (1)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786446" y="0"/>
            <a:ext cx="684624" cy="571480"/>
          </a:xfrm>
          <a:prstGeom prst="rect">
            <a:avLst/>
          </a:prstGeom>
        </p:spPr>
      </p:pic>
      <p:pic>
        <p:nvPicPr>
          <p:cNvPr id="21" name="Рисунок 20" descr="http://detsad5.ucoz.ru/_pu/0/s21376879.jpg">
            <a:hlinkClick r:id="rId15" tgtFrame="&quot;_blank&quot;" tooltip="&quot;Нажмите, для просмотра в полном размере...&quot;"/>
          </p:cNvPr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00958" y="4143380"/>
            <a:ext cx="1428760" cy="1225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Рисунок 21" descr="0_69266_274a3a82_orig (1)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29586" y="3786190"/>
            <a:ext cx="599042" cy="500042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97975" cy="6898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142976" y="285728"/>
            <a:ext cx="71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u="sng" dirty="0" smtClean="0">
                <a:latin typeface="Monotype Corsiva" pitchFamily="66" charset="0"/>
                <a:cs typeface="Times New Roman" pitchFamily="18" charset="0"/>
              </a:rPr>
              <a:t>Занимая активную жизненную позицию, я стараюсь </a:t>
            </a:r>
            <a:r>
              <a:rPr lang="ru-RU" sz="2400" u="sng" dirty="0" err="1" smtClean="0">
                <a:latin typeface="Monotype Corsiva" pitchFamily="66" charset="0"/>
                <a:cs typeface="Times New Roman" pitchFamily="18" charset="0"/>
              </a:rPr>
              <a:t>пропогандировать</a:t>
            </a:r>
            <a:r>
              <a:rPr lang="ru-RU" sz="2400" u="sng" dirty="0" smtClean="0">
                <a:latin typeface="Monotype Corsiva" pitchFamily="66" charset="0"/>
                <a:cs typeface="Times New Roman" pitchFamily="18" charset="0"/>
              </a:rPr>
              <a:t> свой опыт и повышать значимость профессии воспитателя в обществе.</a:t>
            </a:r>
          </a:p>
          <a:p>
            <a:pPr algn="ctr"/>
            <a:endParaRPr lang="ru-RU" sz="2400" u="sng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57884" y="4572008"/>
            <a:ext cx="27146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Публикация в журнале  «Дошкольное воспитание » </a:t>
            </a:r>
          </a:p>
          <a:p>
            <a:pPr algn="ctr"/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№10, 2014 год</a:t>
            </a:r>
            <a:endParaRPr lang="ru-RU" sz="2400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7" name="Picture 2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6"/>
            <a:ext cx="1857388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2285992"/>
            <a:ext cx="3000396" cy="19336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Изображение.BMP"/>
          <p:cNvPicPr>
            <a:picLocks noChangeAspect="1"/>
          </p:cNvPicPr>
          <p:nvPr/>
        </p:nvPicPr>
        <p:blipFill>
          <a:blip r:embed="rId5" cstate="print"/>
          <a:srcRect r="1012" b="5000"/>
          <a:stretch>
            <a:fillRect/>
          </a:stretch>
        </p:blipFill>
        <p:spPr>
          <a:xfrm>
            <a:off x="642910" y="3643314"/>
            <a:ext cx="2000264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Изображение.BMP"/>
          <p:cNvPicPr>
            <a:picLocks noChangeAspect="1"/>
          </p:cNvPicPr>
          <p:nvPr/>
        </p:nvPicPr>
        <p:blipFill>
          <a:blip r:embed="rId6" cstate="print"/>
          <a:srcRect r="3704" b="5712"/>
          <a:stretch>
            <a:fillRect/>
          </a:stretch>
        </p:blipFill>
        <p:spPr>
          <a:xfrm>
            <a:off x="2786050" y="1714488"/>
            <a:ext cx="1714512" cy="2373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3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3929066"/>
            <a:ext cx="1714512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</a:t>
            </a:r>
            <a:endParaRPr lang="ru-RU" dirty="0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0481"/>
            <a:ext cx="9197975" cy="6898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357818" y="714356"/>
            <a:ext cx="335758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Я совершенствую  своё мастерство, используя достижения педагогической науки и передовой практики. Осваиваю инновационные технологии и нетрадиционные методики.</a:t>
            </a:r>
            <a:endParaRPr lang="ru-RU" sz="3000" dirty="0">
              <a:latin typeface="Monotype Corsiva" pitchFamily="66" charset="0"/>
            </a:endParaRPr>
          </a:p>
        </p:txBody>
      </p:sp>
      <p:pic>
        <p:nvPicPr>
          <p:cNvPr id="6" name="Рисунок 5" descr="001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2077752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174" y="214290"/>
            <a:ext cx="2214578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357562"/>
            <a:ext cx="2286016" cy="3143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6049" y="3357562"/>
            <a:ext cx="2143141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0481"/>
            <a:ext cx="9197975" cy="6898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928926" y="642918"/>
            <a:ext cx="4572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u="sng" dirty="0" smtClean="0">
                <a:latin typeface="Monotype Corsiva" pitchFamily="66" charset="0"/>
              </a:rPr>
              <a:t>В душе я артистка!</a:t>
            </a:r>
            <a:endParaRPr lang="ru-RU" sz="3200" u="sng" dirty="0">
              <a:latin typeface="Monotype Corsiva" pitchFamily="66" charset="0"/>
            </a:endParaRPr>
          </a:p>
        </p:txBody>
      </p:sp>
      <p:pic>
        <p:nvPicPr>
          <p:cNvPr id="6" name="Рисунок 5" descr="90 001 - копия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357298"/>
            <a:ext cx="2399678" cy="33820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90 001 - копия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2" y="3857628"/>
            <a:ext cx="3844870" cy="2655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90 001 - коп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1285860"/>
            <a:ext cx="4019750" cy="27312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IMG_2411.JPG"/>
          <p:cNvPicPr>
            <a:picLocks noChangeAspect="1"/>
          </p:cNvPicPr>
          <p:nvPr/>
        </p:nvPicPr>
        <p:blipFill>
          <a:blip r:embed="rId6" cstate="print"/>
          <a:srcRect r="50000" b="8984"/>
          <a:stretch>
            <a:fillRect/>
          </a:stretch>
        </p:blipFill>
        <p:spPr>
          <a:xfrm>
            <a:off x="5857884" y="3429000"/>
            <a:ext cx="2531289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3975" y="0"/>
            <a:ext cx="9197975" cy="6898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428860" y="357166"/>
            <a:ext cx="5072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u="sng" dirty="0" smtClean="0">
                <a:latin typeface="Monotype Corsiva" pitchFamily="66" charset="0"/>
              </a:rPr>
              <a:t>Мир  моих  увлечений</a:t>
            </a:r>
            <a:endParaRPr lang="ru-RU" sz="4000" u="sng" dirty="0">
              <a:latin typeface="Monotype Corsiva" pitchFamily="66" charset="0"/>
            </a:endParaRPr>
          </a:p>
        </p:txBody>
      </p:sp>
      <p:pic>
        <p:nvPicPr>
          <p:cNvPr id="7" name="Рисунок 6" descr="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83887">
            <a:off x="714348" y="1643050"/>
            <a:ext cx="2493285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4PKPK7W3CO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1285860"/>
            <a:ext cx="2645478" cy="26544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MHqZcbY--U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29106">
            <a:off x="4222474" y="3856498"/>
            <a:ext cx="3704288" cy="2312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3975" y="-40481"/>
            <a:ext cx="9197975" cy="6898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000232" y="2143116"/>
            <a:ext cx="51435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itchFamily="66" charset="0"/>
              </a:rPr>
              <a:t>Вся  моя жизнь наполнена  любовью</a:t>
            </a:r>
          </a:p>
          <a:p>
            <a:r>
              <a:rPr lang="ru-RU" sz="2400" dirty="0" smtClean="0">
                <a:latin typeface="Monotype Corsiva" pitchFamily="66" charset="0"/>
              </a:rPr>
              <a:t>К  семье, к работе, к Родине и к детям,</a:t>
            </a:r>
          </a:p>
          <a:p>
            <a:r>
              <a:rPr lang="ru-RU" sz="2400" dirty="0" smtClean="0">
                <a:latin typeface="Monotype Corsiva" pitchFamily="66" charset="0"/>
              </a:rPr>
              <a:t>С которыми  я каждый день встречаюсь,</a:t>
            </a:r>
          </a:p>
          <a:p>
            <a:r>
              <a:rPr lang="ru-RU" sz="2400" dirty="0" smtClean="0">
                <a:latin typeface="Monotype Corsiva" pitchFamily="66" charset="0"/>
              </a:rPr>
              <a:t>Играю, занимаюсь, наслаждаясь этим.</a:t>
            </a:r>
          </a:p>
          <a:p>
            <a:endParaRPr lang="ru-RU" sz="2400" dirty="0" smtClean="0">
              <a:latin typeface="Monotype Corsiva" pitchFamily="66" charset="0"/>
            </a:endParaRPr>
          </a:p>
          <a:p>
            <a:r>
              <a:rPr lang="ru-RU" sz="2400" dirty="0" smtClean="0">
                <a:latin typeface="Monotype Corsiva" pitchFamily="66" charset="0"/>
              </a:rPr>
              <a:t>Моей династии невидимая нить </a:t>
            </a:r>
          </a:p>
          <a:p>
            <a:r>
              <a:rPr lang="ru-RU" sz="2400" dirty="0" smtClean="0">
                <a:latin typeface="Monotype Corsiva" pitchFamily="66" charset="0"/>
              </a:rPr>
              <a:t>Связала поколенье с поколеньем.</a:t>
            </a:r>
          </a:p>
          <a:p>
            <a:r>
              <a:rPr lang="ru-RU" sz="2400" dirty="0" smtClean="0">
                <a:latin typeface="Monotype Corsiva" pitchFamily="66" charset="0"/>
              </a:rPr>
              <a:t>Придут старейших  юные сменить</a:t>
            </a:r>
          </a:p>
          <a:p>
            <a:r>
              <a:rPr lang="ru-RU" sz="2400" dirty="0" smtClean="0">
                <a:latin typeface="Monotype Corsiva" pitchFamily="66" charset="0"/>
              </a:rPr>
              <a:t>И верю , это будет продолженье……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6" name="Рисунок 5" descr="1617999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32" y="0"/>
            <a:ext cx="4286280" cy="2057415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458032" cy="1066130"/>
          </a:xfrm>
        </p:spPr>
        <p:txBody>
          <a:bodyPr>
            <a:normAutofit/>
          </a:bodyPr>
          <a:lstStyle/>
          <a:p>
            <a:endParaRPr lang="ru-RU" sz="3600" b="1" i="1" dirty="0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pic>
        <p:nvPicPr>
          <p:cNvPr id="5" name="Рисунок 4" descr="Wk_nzT6BDm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57059">
            <a:off x="3531679" y="2069469"/>
            <a:ext cx="1866447" cy="2818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DSC013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80140">
            <a:off x="289354" y="2816667"/>
            <a:ext cx="3271938" cy="2453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0_eac2c_70a3bfb2_or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8860" y="4786322"/>
            <a:ext cx="3071834" cy="1862070"/>
          </a:xfrm>
          <a:prstGeom prst="rect">
            <a:avLst/>
          </a:prstGeom>
        </p:spPr>
      </p:pic>
      <p:pic>
        <p:nvPicPr>
          <p:cNvPr id="10" name="Рисунок 9" descr="img022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32656"/>
            <a:ext cx="5821007" cy="213181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500694" y="1071546"/>
            <a:ext cx="34290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С  чего же началось всё?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Наверное с большой-большой любви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К родному городу, к семье, работе,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Ко всем, кто окружает каждый день,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Кого так хочется  согреть своей заботой…</a:t>
            </a:r>
            <a:endParaRPr lang="ru-RU" sz="2800" dirty="0"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458032" cy="1066130"/>
          </a:xfrm>
        </p:spPr>
        <p:txBody>
          <a:bodyPr>
            <a:normAutofit/>
          </a:bodyPr>
          <a:lstStyle/>
          <a:p>
            <a:endParaRPr lang="ru-RU" sz="3600" b="1" i="1" dirty="0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0" y="-214338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90Ve82LjaG.png"/>
          <p:cNvPicPr>
            <a:picLocks noChangeAspect="1"/>
          </p:cNvPicPr>
          <p:nvPr/>
        </p:nvPicPr>
        <p:blipFill>
          <a:blip r:embed="rId3" cstate="print"/>
          <a:srcRect r="-3077" b="-1524"/>
          <a:stretch>
            <a:fillRect/>
          </a:stretch>
        </p:blipFill>
        <p:spPr>
          <a:xfrm>
            <a:off x="-428660" y="-71486"/>
            <a:ext cx="9572660" cy="692948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844" y="0"/>
            <a:ext cx="66437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David" pitchFamily="34" charset="-79"/>
              </a:rPr>
              <a:t>       Педагогическая династия моей семьи</a:t>
            </a:r>
            <a:endParaRPr lang="ru-RU" sz="3200" i="1" dirty="0">
              <a:solidFill>
                <a:schemeClr val="bg2">
                  <a:lumMod val="10000"/>
                </a:schemeClr>
              </a:solidFill>
              <a:latin typeface="Monotype Corsiva" pitchFamily="66" charset="0"/>
              <a:cs typeface="David" pitchFamily="34" charset="-79"/>
            </a:endParaRPr>
          </a:p>
        </p:txBody>
      </p:sp>
      <p:pic>
        <p:nvPicPr>
          <p:cNvPr id="9" name="Picture 2" descr="C:\Users\Irina\Desktop\отредактированное\EHoW4vc-8Qs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071546"/>
            <a:ext cx="2501090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5" descr="C:\Users\Irina\Desktop\фото\565 0011- копия.jpg"/>
          <p:cNvPicPr>
            <a:picLocks noChangeAspect="1" noChangeArrowheads="1"/>
          </p:cNvPicPr>
          <p:nvPr/>
        </p:nvPicPr>
        <p:blipFill>
          <a:blip r:embed="rId5" cstate="print"/>
          <a:srcRect l="17638" t="3306" b="10727"/>
          <a:stretch>
            <a:fillRect/>
          </a:stretch>
        </p:blipFill>
        <p:spPr bwMode="auto">
          <a:xfrm>
            <a:off x="4000496" y="1142984"/>
            <a:ext cx="2714644" cy="1889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3" descr="C:\Users\Irina\Desktop\отредактированное\565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3714752"/>
            <a:ext cx="2880000" cy="1897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QlaH0GKoUDM.jpg"/>
          <p:cNvPicPr>
            <a:picLocks noChangeAspect="1"/>
          </p:cNvPicPr>
          <p:nvPr/>
        </p:nvPicPr>
        <p:blipFill>
          <a:blip r:embed="rId7" cstate="print"/>
          <a:srcRect l="8333" t="4166" r="13889" b="11458"/>
          <a:stretch>
            <a:fillRect/>
          </a:stretch>
        </p:blipFill>
        <p:spPr>
          <a:xfrm>
            <a:off x="4857752" y="3429000"/>
            <a:ext cx="1785950" cy="25832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 descr="Y0G0clDZnM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00826" y="2000240"/>
            <a:ext cx="2465575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 descr="имена - копия (2)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03809" y="3571876"/>
            <a:ext cx="2640191" cy="190627"/>
          </a:xfrm>
          <a:prstGeom prst="rect">
            <a:avLst/>
          </a:prstGeom>
        </p:spPr>
      </p:pic>
      <p:pic>
        <p:nvPicPr>
          <p:cNvPr id="16" name="Рисунок 15" descr="имена - копия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71604" y="5500702"/>
            <a:ext cx="2735504" cy="181096"/>
          </a:xfrm>
          <a:prstGeom prst="rect">
            <a:avLst/>
          </a:prstGeom>
        </p:spPr>
      </p:pic>
      <p:pic>
        <p:nvPicPr>
          <p:cNvPr id="17" name="Рисунок 16" descr="имена - копия (3)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2976" y="2857496"/>
            <a:ext cx="2459095" cy="276410"/>
          </a:xfrm>
          <a:prstGeom prst="rect">
            <a:avLst/>
          </a:prstGeom>
        </p:spPr>
      </p:pic>
      <p:pic>
        <p:nvPicPr>
          <p:cNvPr id="19" name="Рисунок 18" descr="Безымянный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57752" y="5643578"/>
            <a:ext cx="1753773" cy="371724"/>
          </a:xfrm>
          <a:prstGeom prst="rect">
            <a:avLst/>
          </a:prstGeom>
        </p:spPr>
      </p:pic>
      <p:pic>
        <p:nvPicPr>
          <p:cNvPr id="20" name="Рисунок 19" descr="Безымянный - копия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929058" y="2928934"/>
            <a:ext cx="2571768" cy="210112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97975" cy="6898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самое теплое место в мире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158" y="0"/>
            <a:ext cx="5429288" cy="2561510"/>
          </a:xfrm>
          <a:prstGeom prst="rect">
            <a:avLst/>
          </a:prstGeom>
        </p:spPr>
      </p:pic>
      <p:pic>
        <p:nvPicPr>
          <p:cNvPr id="6" name="Рисунок 5" descr="ipVoup9iYb0.jpg"/>
          <p:cNvPicPr>
            <a:picLocks noChangeAspect="1"/>
          </p:cNvPicPr>
          <p:nvPr/>
        </p:nvPicPr>
        <p:blipFill>
          <a:blip r:embed="rId4" cstate="print"/>
          <a:srcRect l="12766" t="6384" r="21277" b="-2838"/>
          <a:stretch>
            <a:fillRect/>
          </a:stretch>
        </p:blipFill>
        <p:spPr>
          <a:xfrm>
            <a:off x="428596" y="2285992"/>
            <a:ext cx="2540251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w_51f5f3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5140" y="357166"/>
            <a:ext cx="1984621" cy="29974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56 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43306" y="2571744"/>
            <a:ext cx="3254296" cy="2071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DSC0795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00826" y="4286256"/>
            <a:ext cx="2428860" cy="15911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56 00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488" y="4357694"/>
            <a:ext cx="1502531" cy="2172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40481"/>
            <a:ext cx="9197975" cy="6898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2 СЛАЙД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 rotWithShape="1">
          <a:blip r:embed="rId5" cstate="print"/>
          <a:srcRect l="5704" t="15876" r="5704" b="15876"/>
          <a:stretch/>
        </p:blipFill>
        <p:spPr>
          <a:xfrm>
            <a:off x="214282" y="428604"/>
            <a:ext cx="8699833" cy="502657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" name="Рисунок 5" descr="525323_risunok-mya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5589240"/>
            <a:ext cx="1000132" cy="100228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5.55556E-6 C 0.0106 -0.00485 -0.00173 0.00232 0.00539 -0.00717 C 0.00678 -0.00902 0.00903 -0.00971 0.01077 -0.01087 C 0.01338 -0.01805 0.01719 -0.02198 0.02015 -0.0287 C 0.02119 -0.03101 0.02153 -0.03425 0.02292 -0.0361 C 0.02431 -0.03796 0.02657 -0.03842 0.02831 -0.03958 C 0.0356 -0.0493 0.03785 -0.04721 0.04723 -0.05046 C 0.05886 -0.04513 0.05018 -0.02175 0.05678 -0.00902 C 0.06008 0.00579 0.05504 -0.01133 0.06216 -0.00184 C 0.07327 0.01297 0.05556 -0.00046 0.07015 0.00904 C 0.10591 0.00626 0.0882 0.01459 0.09862 -0.00532 C 0.09931 -0.01064 0.09966 -0.02383 0.10261 -0.0287 C 0.10713 -0.0361 0.12015 -0.03564 0.12692 -0.03772 C 0.13647 -0.03402 0.13039 -0.03819 0.1323 -0.01434 C 0.13334 -0.00184 0.13369 0.00857 0.14324 0.01274 C 0.15886 0.01042 0.16598 0.0132 0.17692 0.00371 C 0.17796 -0.00069 0.18004 -0.00462 0.18108 -0.00902 C 0.18351 -0.01897 0.18334 -0.02708 0.18785 -0.0361 C 0.1882 -0.03842 0.18785 -0.04143 0.18907 -0.04328 C 0.18994 -0.04467 0.19202 -0.04397 0.19324 -0.0449 C 0.20331 -0.05161 0.18959 -0.04652 0.204 -0.05046 C 0.21476 -0.05995 0.21719 -0.05508 0.23369 -0.05231 C 0.23872 -0.03194 0.22917 0.00927 0.24185 0.01436 C 0.25261 0.01251 0.25747 0.01251 0.26338 5.55556E-6 C 0.26494 -0.01226 0.2665 -0.02939 0.27431 -0.03772 C 0.27778 -0.04143 0.28056 -0.04768 0.28508 -0.0486 C 0.2882 -0.0493 0.2915 -0.04976 0.29463 -0.05046 C 0.29862 -0.05231 0.30678 -0.05578 0.30678 -0.05578 C 0.31338 -0.0618 0.31858 -0.05879 0.32292 -0.05046 C 0.32379 -0.03564 0.32518 -0.02754 0.32692 -0.01434 C 0.32917 0.02501 0.32778 0.01505 0.36077 0.01089 C 0.36372 0.00811 0.36789 0.0051 0.36893 5.55556E-6 C 0.36945 -0.00231 0.36945 -0.01967 0.37153 -0.02522 C 0.37796 -0.04166 0.39324 -0.04444 0.40539 -0.0486 C 0.41042 -0.04629 0.4132 -0.04166 0.41754 -0.03772 C 0.41928 -0.03425 0.42101 -0.03055 0.42292 -0.02708 C 0.42622 -0.02059 0.42362 -0.01133 0.42431 -0.00346 C 0.42535 0.00857 0.43056 0.01783 0.43907 0.02177 C 0.46285 0.02015 0.46528 0.02871 0.47136 0.00556 C 0.47292 -0.0111 0.47188 -0.02221 0.48108 -0.03425 C 0.48421 -0.03842 0.49324 -0.04143 0.49324 -0.04143 C 0.49723 -0.04073 0.5014 -0.04166 0.50539 -0.03958 C 0.50678 -0.03888 0.5066 -0.0361 0.50678 -0.03425 C 0.50747 -0.02036 0.5073 -0.00671 0.50799 0.00718 C 0.50834 0.01274 0.5132 0.02015 0.51459 0.02339 C 0.51563 0.02524 0.51754 0.02894 0.51754 0.02894 C 0.52414 0.0264 0.52883 0.02292 0.53508 0.01992 C 0.53803 0.01575 0.5415 0.01135 0.54463 0.00718 C 0.54619 0.0051 0.54515 0.00117 0.54567 -0.00184 C 0.54706 -0.00833 0.54827 -0.01504 0.55001 -0.02152 C 0.55122 -0.03263 0.55105 -0.03564 0.55678 -0.04328 C 0.55921 -0.05393 0.56233 -0.05231 0.57015 -0.05046 C 0.57535 -0.04513 0.58022 -0.0405 0.58647 -0.03772 C 0.59098 -0.02846 0.59428 -0.01458 0.59584 -0.00346 C 0.59636 0.0007 0.59584 0.00533 0.59723 0.00904 C 0.59758 0.00973 0.60504 0.01228 0.60678 0.01274 C 0.61285 0.00857 0.6191 0.00417 0.6257 0.00186 C 0.63577 -0.00763 0.63577 -0.0324 0.64862 -0.03772 C 0.65035 -0.03958 0.65174 -0.04328 0.654 -0.04328 C 0.65713 -0.04328 0.65938 -0.03911 0.66216 -0.03772 C 0.66511 -0.0361 0.66841 -0.03564 0.67153 -0.03425 C 0.67657 -0.0243 0.67952 -0.01133 0.6823 5.55556E-6 C 0.68369 0.00556 0.68542 0.01274 0.69046 0.01436 C 0.69671 0.01621 0.70313 0.01691 0.70938 0.01806 C 0.7264 0.01135 0.72049 0.01204 0.72292 -0.01434 C 0.7231 -0.01666 0.72674 -0.0324 0.72692 -0.0324 C 0.73317 -0.03518 0.74463 -0.04328 0.74463 -0.04328 C 0.75365 -0.04258 0.76268 -0.04351 0.77153 -0.04143 C 0.7731 -0.04096 0.77344 -0.03796 0.77431 -0.0361 C 0.77796 -0.02893 0.78004 -0.02175 0.78369 -0.01434 C 0.78872 -0.00416 0.80278 -0.00555 0.80799 0.00186 " pathEditMode="relative" ptsTypes="ffffffffffffffffffffffffffffffffffffffffffffffffffffffffffffffffffffffA">
                                      <p:cBhvr>
                                        <p:cTn id="6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2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" name="Содержимое 12" descr="palchikovie_igri_malisha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0425" y="8858250"/>
            <a:ext cx="157163" cy="157163"/>
          </a:xfrm>
        </p:spPr>
      </p:pic>
      <p:sp>
        <p:nvSpPr>
          <p:cNvPr id="5" name="TextBox 4"/>
          <p:cNvSpPr txBox="1"/>
          <p:nvPr/>
        </p:nvSpPr>
        <p:spPr>
          <a:xfrm>
            <a:off x="714348" y="285728"/>
            <a:ext cx="800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Приоритетное направление в работе:</a:t>
            </a:r>
            <a:br>
              <a:rPr lang="ru-RU" sz="2400" b="1" i="1" u="sng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u="sng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обогащение словаря и активизация речи детей .</a:t>
            </a:r>
            <a:endParaRPr lang="ru-RU" sz="2400" i="1" u="sng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428736"/>
            <a:ext cx="3500462" cy="22232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 l="1769" t="7572"/>
          <a:stretch>
            <a:fillRect/>
          </a:stretch>
        </p:blipFill>
        <p:spPr bwMode="auto">
          <a:xfrm>
            <a:off x="1142976" y="3929066"/>
            <a:ext cx="3821432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286248" y="2143116"/>
            <a:ext cx="407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Обогащение словарного запаса  детей осуществляю  во всех видах деятельности: образовательной, общении ,повседневной жизни.</a:t>
            </a:r>
            <a:endParaRPr lang="ru-RU" sz="2400" dirty="0"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57786" y="4786322"/>
            <a:ext cx="37862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Игры с пальчиками развивают мозг ребёнка, стимулируют развитие речи ,эмоциональны  увлекательны,  нравятся детям.</a:t>
            </a:r>
            <a:endParaRPr lang="ru-RU" sz="2400" dirty="0"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0481"/>
            <a:ext cx="9197975" cy="6898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14348" y="357166"/>
            <a:ext cx="7858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развитии речи воспитанников широко использую метод «живой» картинки</a:t>
            </a:r>
            <a:endParaRPr lang="ru-RU" sz="2800" i="1" u="sng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2" descr="C:\Users\Irina\Desktop\фото\DSC05325.JPG"/>
          <p:cNvPicPr>
            <a:picLocks noChangeAspect="1" noChangeArrowheads="1"/>
          </p:cNvPicPr>
          <p:nvPr/>
        </p:nvPicPr>
        <p:blipFill>
          <a:blip r:embed="rId3" cstate="print"/>
          <a:srcRect l="3538" r="-826" b="9186"/>
          <a:stretch>
            <a:fillRect/>
          </a:stretch>
        </p:blipFill>
        <p:spPr bwMode="auto">
          <a:xfrm>
            <a:off x="714348" y="1571612"/>
            <a:ext cx="3643338" cy="2715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Содержимое 5" descr="dscn2430"/>
          <p:cNvPicPr>
            <a:picLocks/>
          </p:cNvPicPr>
          <p:nvPr/>
        </p:nvPicPr>
        <p:blipFill>
          <a:blip r:embed="rId4" cstate="print"/>
          <a:srcRect l="3969" t="3333" r="6734" b="6666"/>
          <a:stretch>
            <a:fillRect/>
          </a:stretch>
        </p:blipFill>
        <p:spPr bwMode="auto">
          <a:xfrm>
            <a:off x="5429256" y="1643050"/>
            <a:ext cx="2520000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cam01701"/>
          <p:cNvPicPr/>
          <p:nvPr/>
        </p:nvPicPr>
        <p:blipFill>
          <a:blip r:embed="rId5" cstate="print"/>
          <a:srcRect l="5000" b="10000"/>
          <a:stretch>
            <a:fillRect/>
          </a:stretch>
        </p:blipFill>
        <p:spPr bwMode="auto">
          <a:xfrm>
            <a:off x="6215074" y="4000504"/>
            <a:ext cx="2520000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00034" y="4643446"/>
            <a:ext cx="457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Monotype Corsiva" pitchFamily="66" charset="0"/>
                <a:cs typeface="Times New Roman" pitchFamily="18" charset="0"/>
              </a:rPr>
              <a:t>«Живые» картинки привлекают детей тем, что неожиданно меняют свой вид.  Дети  быстрее понимают сюжет, могут не только описать картинку, но и составить простой рассказ.</a:t>
            </a:r>
            <a:endParaRPr lang="ru-RU" sz="2000" dirty="0">
              <a:latin typeface="Monotype Corsiva" pitchFamily="66" charset="0"/>
            </a:endParaRPr>
          </a:p>
        </p:txBody>
      </p:sp>
      <p:pic>
        <p:nvPicPr>
          <p:cNvPr id="10" name="Рисунок 9" descr="0_69266_274a3a82_orig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15206" y="3500438"/>
            <a:ext cx="722817" cy="603361"/>
          </a:xfrm>
          <a:prstGeom prst="rect">
            <a:avLst/>
          </a:prstGeom>
        </p:spPr>
      </p:pic>
      <p:pic>
        <p:nvPicPr>
          <p:cNvPr id="11" name="Рисунок 10" descr="0_69266_274a3a82_orig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6512" y="1142984"/>
            <a:ext cx="722817" cy="603361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3975" y="0"/>
            <a:ext cx="9197975" cy="6898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071670" y="500042"/>
            <a:ext cx="514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latin typeface="Monotype Corsiva" pitchFamily="66" charset="0"/>
              </a:rPr>
              <a:t>Театрализованные   игры</a:t>
            </a:r>
            <a:endParaRPr lang="ru-RU" sz="3600" b="1" u="sng" dirty="0"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4942" y="1500174"/>
            <a:ext cx="30718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Monotype Corsiva" pitchFamily="66" charset="0"/>
                <a:cs typeface="Times New Roman" pitchFamily="18" charset="0"/>
              </a:rPr>
              <a:t>Способствуют усвоению элементов речевого общения, стимулируют активную речь, помогают восстановить последовательность событий.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10" name="Рисунок 9" descr="w3F032Cy2k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85572">
            <a:off x="763310" y="1364865"/>
            <a:ext cx="2461691" cy="36961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Содержимое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18" b="37633"/>
          <a:stretch>
            <a:fillRect/>
          </a:stretch>
        </p:blipFill>
        <p:spPr>
          <a:xfrm rot="429645">
            <a:off x="2513976" y="3211430"/>
            <a:ext cx="2415093" cy="2796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97975" cy="6898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1682282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62BBE5"/>
              </a:clrFrom>
              <a:clrTo>
                <a:srgbClr val="62BB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5008" y="5857892"/>
            <a:ext cx="3078861" cy="6260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2976" y="500042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u="sng" dirty="0" smtClean="0">
                <a:latin typeface="Monotype Corsiva" pitchFamily="66" charset="0"/>
              </a:rPr>
              <a:t>Использование  образовательных  проектов</a:t>
            </a:r>
            <a:endParaRPr lang="ru-RU" sz="3200" u="sng" dirty="0">
              <a:latin typeface="Monotype Corsiva" pitchFamily="66" charset="0"/>
            </a:endParaRPr>
          </a:p>
        </p:txBody>
      </p:sp>
      <p:pic>
        <p:nvPicPr>
          <p:cNvPr id="8" name="Picture 2" descr="C:\Users\Irina\Desktop\моя группа\DSC00901.JPG"/>
          <p:cNvPicPr>
            <a:picLocks noChangeAspect="1" noChangeArrowheads="1"/>
          </p:cNvPicPr>
          <p:nvPr/>
        </p:nvPicPr>
        <p:blipFill>
          <a:blip r:embed="rId4" cstate="print"/>
          <a:srcRect l="17720" t="10631" r="6338" b="28616"/>
          <a:stretch>
            <a:fillRect/>
          </a:stretch>
        </p:blipFill>
        <p:spPr bwMode="auto">
          <a:xfrm>
            <a:off x="928662" y="1285859"/>
            <a:ext cx="2611952" cy="27860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286124"/>
            <a:ext cx="3357586" cy="24322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 flipH="1">
            <a:off x="3714744" y="1928802"/>
            <a:ext cx="302997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  <a:cs typeface="Times New Roman" pitchFamily="18" charset="0"/>
              </a:rPr>
              <a:t>Реализация проекта </a:t>
            </a:r>
            <a:br>
              <a:rPr lang="ru-RU" sz="2800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2800" dirty="0" smtClean="0">
                <a:latin typeface="Monotype Corsiva" pitchFamily="66" charset="0"/>
                <a:cs typeface="Times New Roman" pitchFamily="18" charset="0"/>
              </a:rPr>
              <a:t>«Полезный лучок»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1776</TotalTime>
  <Words>310</Words>
  <Application>Microsoft Office PowerPoint</Application>
  <PresentationFormat>Экран (4:3)</PresentationFormat>
  <Paragraphs>43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у</vt:lpstr>
      <vt:lpstr>Слайд 15</vt:lpstr>
      <vt:lpstr>Слайд 16</vt:lpstr>
      <vt:lpstr>Слайд 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Irina</dc:creator>
  <cp:lastModifiedBy>Admin</cp:lastModifiedBy>
  <cp:revision>256</cp:revision>
  <dcterms:created xsi:type="dcterms:W3CDTF">2017-01-03T06:58:08Z</dcterms:created>
  <dcterms:modified xsi:type="dcterms:W3CDTF">2020-10-07T13:45:57Z</dcterms:modified>
</cp:coreProperties>
</file>