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5" r:id="rId1"/>
  </p:sldMasterIdLst>
  <p:sldIdLst>
    <p:sldId id="256" r:id="rId2"/>
    <p:sldId id="296" r:id="rId3"/>
    <p:sldId id="330" r:id="rId4"/>
    <p:sldId id="379" r:id="rId5"/>
    <p:sldId id="393" r:id="rId6"/>
    <p:sldId id="394" r:id="rId7"/>
    <p:sldId id="380" r:id="rId8"/>
    <p:sldId id="374" r:id="rId9"/>
    <p:sldId id="385" r:id="rId10"/>
    <p:sldId id="376" r:id="rId11"/>
    <p:sldId id="384" r:id="rId12"/>
    <p:sldId id="386" r:id="rId13"/>
    <p:sldId id="387" r:id="rId14"/>
    <p:sldId id="388" r:id="rId15"/>
    <p:sldId id="389" r:id="rId16"/>
    <p:sldId id="378" r:id="rId17"/>
    <p:sldId id="363" r:id="rId18"/>
    <p:sldId id="390" r:id="rId19"/>
    <p:sldId id="391" r:id="rId20"/>
    <p:sldId id="392" r:id="rId21"/>
    <p:sldId id="397" r:id="rId22"/>
    <p:sldId id="3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9966FF"/>
    <a:srgbClr val="DDDDDD"/>
    <a:srgbClr val="0099CC"/>
    <a:srgbClr val="C0C0C0"/>
    <a:srgbClr val="CCCC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98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4321-89FD-4BBC-8258-805D2A258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295D-AC86-4E8E-94B1-6556AFCDE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BCC5-FFDD-45DE-A87B-6CA76703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66DA-F2D7-4A0D-8629-32C04A4A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5922-207F-4B09-B846-40D065EB0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4D5F-A7FF-4AF6-B316-5B7E7C328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5414-963A-4BE9-9B96-0D3D47405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9FC7-9A4B-499F-850F-B1EDCA46F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F66C-1D06-495F-8C96-5FE604A86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7665-0BDA-492A-8C36-9197034E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85AA-9F2E-4997-8DA5-96FAD24B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947302B-8B5C-4307-9D9A-0EF8036C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42" r:id="rId2"/>
    <p:sldLayoutId id="2147484951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52" r:id="rId9"/>
    <p:sldLayoutId id="2147484948" r:id="rId10"/>
    <p:sldLayoutId id="2147484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omeland-tour.ru/pics_1/bogorodskaya/bogorodskaya_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igpicture.ru/wp-content/uploads/2010/01/044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bogorodskoe.ru/images/museum/m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mabelle.ru/published/publicdata/SRV20335BASE/attachments/SC/products_pictures/IMG_3854e_thm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mitrovtv.ru/upload/news/17_04_09/Still0417_0000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nkj.ru/upload/iblock/188/1889e2f199e26fabf83e1d15881dc20a.j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amabelle.ru/published/publicdata/SRV20335BASE/attachments/SC/products_pictures/IMG_3857e_th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mamabelle.ru/published/publicdata/SRV20335BASE/attachments/SC/products_pictures/IMG_3855e_thm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9.jpeg"/><Relationship Id="rId2" Type="http://schemas.openxmlformats.org/officeDocument/2006/relationships/hyperlink" Target="http://mamabelle.ru/published/publicdata/SRV20335BASE/attachments/SC/products_pictures/IMG_3958i_th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gorodskoe.ru/images/museum/m5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mamabelle.ru/published/publicdata/SRV20335BASE/attachments/SC/products_pictures/IMG_3858e_thm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igpicture.ru/wp-content/uploads/2010/01/064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reznoe.su/wp-content/baradulka-2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emiart.ru/forum/journal_uploads3/j104589_126469673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demiart.ru/forum/journal_uploads3/j104589_126469677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fs.mosreg.ru/userdata/55980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new0.mhpi.ru/projects/toys/doyouknow/carved/0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eterburg2.ru/attachment/MxX6hVh5F063/34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zba-kemlya.ru/wp-content/uploads/2011/01/bogorod0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lag_of_Bogorodskoe_(Moscow_oblast).png" TargetMode="External"/><Relationship Id="rId2" Type="http://schemas.openxmlformats.org/officeDocument/2006/relationships/hyperlink" Target="http://gzheladmin.ru/users/gio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bankgorodov.ru/coainf/index.php?id=30274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avrora-k.ru/upload/iblock/c31/c317feae5705850c26fb5e4d4d587c2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artrusse.ca/Images/Tois/voitu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tdata.ru/u11/photo7EC7/20183000024-0/big.jpe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old.mk.tula.ru/wp-content/uploads/rezba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" TargetMode="External"/><Relationship Id="rId2" Type="http://schemas.openxmlformats.org/officeDocument/2006/relationships/hyperlink" Target="http://matizclub.net/index.php?showtopic=229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go.mail.ru/search_images?q=%D0%B1%D0%BE%D0%B3%D0%BE%D1%80%D0%BE%D0%B4%D1%81%D0%BA%D0%B0%D1%8F+%D0%B8%D0%B3%D1%80%D1%83%D1%88%D0%BA%D0%B0+%D0%BA%D0%B0%D1%80%D1%82%D0%B8%D0%BD%D0%BA%D0%B8&amp;rch=l&amp;jsa=1&amp;fr=rc" TargetMode="External"/><Relationship Id="rId4" Type="http://schemas.openxmlformats.org/officeDocument/2006/relationships/hyperlink" Target="http://ru.wikipedia.org/wi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4/48/Bogorodskoye_toy_fabric_build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4turista.ru/files/sam_041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amovarovo.ru/images/istoriy/bgg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amovarovo.ru/images/istoriy/b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amovarovo.ru/images/istoriy/dg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homeland-tour.ru/pics_1/bogorodskaya/bogorodskaya_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d0.wikimart.ru/6b/7a/0010f26b-4272-45f1-a804-106b7a6de812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ldengrail.ru/i/big/762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ldengrail.ru/i/big/499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alyamalya.ru/modules/bamagalerie3/galerie/764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kukla161.ru/files/preview/313x231/a57b9c6771361cfc507e99e104356f93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571480"/>
            <a:ext cx="8501092" cy="3714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</a:t>
            </a:r>
            <a:r>
              <a:rPr lang="ru-RU" sz="54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Богородская</a:t>
            </a:r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резная игрушка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unga" pitchFamily="2"/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unga" pitchFamily="2"/>
              </a:rPr>
            </a:b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4214813"/>
            <a:ext cx="8572500" cy="2000250"/>
          </a:xfrm>
        </p:spPr>
        <p:txBody>
          <a:bodyPr/>
          <a:lstStyle/>
          <a:p>
            <a:pPr marR="0" algn="ctr"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eaLnBrk="1" hangingPunct="1"/>
            <a:r>
              <a:rPr lang="ru-RU" dirty="0" smtClean="0"/>
              <a:t>                                                                              </a:t>
            </a:r>
          </a:p>
          <a:p>
            <a:pPr marR="0" eaLnBrk="1" hangingPunct="1"/>
            <a:r>
              <a:rPr lang="ru-RU" dirty="0" smtClean="0"/>
              <a:t> </a:t>
            </a:r>
          </a:p>
        </p:txBody>
      </p:sp>
      <p:pic>
        <p:nvPicPr>
          <p:cNvPr id="5124" name="Рисунок 6" descr="http://homeland-tour.ru/pics_1/bogorodskaya/bogorodskaya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2857500" cy="3943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2500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Все игрушки сделаны из липы, причём ошкуренное дерево сначала выдерживают в течение трёх лет под навесом (для того, чтобы в процессе естественной сушки проявились все трещины). Потом целый ствол распиливают на части, а их уже разрубают радиально – они должны быть треугольными (основание треугольника становится основанием игрушки). Затем заготовку приносят в «зарубочную», где топором снимается лишнее.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339" name="Рисунок 4" descr="http://bigpicture.ru/wp-content/uploads/2010/01/04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143250"/>
            <a:ext cx="40036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http://www.bogorodskoe.ru/images/museum/m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086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1431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Следующий этап – обрезка специальным богородским ножом. Кстати, ручку всех инструментов мастера делают сами – по своей руке. Инструменты строго индивидуальны, как расчёска или зубная щётка.</a:t>
            </a:r>
            <a:endParaRPr lang="ru-RU" sz="2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5363" name="Рисунок 4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571750"/>
            <a:ext cx="2857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http://mamabelle.ru/published/publicdata/SRV20335BASE/attachments/SC/products_pictures/IMG_3854e_th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571750"/>
            <a:ext cx="45005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</a:rPr>
              <a:t>Потом деревянную игрушку доводят до совершенства разными стамесками</a:t>
            </a:r>
            <a:endParaRPr lang="ru-RU" sz="32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5717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</a:p>
          <a:p>
            <a:pPr marL="514350" indent="-514350">
              <a:buFont typeface="Wingdings 2" pitchFamily="18" charset="2"/>
              <a:buAutoNum type="arabicPeriod"/>
              <a:defRPr/>
            </a:pPr>
            <a:endParaRPr lang="ru-RU" dirty="0" smtClean="0"/>
          </a:p>
        </p:txBody>
      </p:sp>
      <p:pic>
        <p:nvPicPr>
          <p:cNvPr id="16388" name="Рисунок 4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357313"/>
            <a:ext cx="20716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http://dmitrovtv.ru/upload/news/17_04_09/Still0417_00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857625"/>
            <a:ext cx="3667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http://www.nkj.ru/upload/iblock/188/1889e2f199e26fabf83e1d15881dc20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714750"/>
            <a:ext cx="271462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335756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Гнущиеся части делают из ивы, а соединяют детали дубовыми штырьками, промазанными клеем ПВА.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В конце покрывают готовое изделие воском и лаком или цветными морилками. В старину для придания цвета игрушки вымачивали в чане с густо заваренными травами – тёмный жёлтый (или коричневый) цвет дереву придавал зверобой, зеленоватый – полынь.</a:t>
            </a:r>
            <a:endParaRPr lang="ru-RU" sz="2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Рисунок 4" descr="http://mamabelle.ru/published/publicdata/SRV20335BASE/attachments/SC/products_pictures/IMG_3857e_th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714750"/>
            <a:ext cx="321468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http://mamabelle.ru/published/publicdata/SRV20335BASE/attachments/SC/products_pictures/IMG_3855e_th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14750"/>
            <a:ext cx="3143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Гладкие поверхности обрабатываются тонкой наждачной бумагой</a:t>
            </a:r>
            <a:endParaRPr lang="ru-RU" sz="2800" b="1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435" name="Рисунок 6" descr="http://mamabelle.ru/published/publicdata/SRV20335BASE/attachments/SC/products_pictures/IMG_3958i_th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3000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http://mamabelle.ru/published/publicdata/SRV20335BASE/attachments/SC/products_pictures/IMG_3858e_th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150018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http://www.bogorodskoe.ru/images/museum/m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4000500"/>
            <a:ext cx="37290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</a:rPr>
              <a:t>Последовательность резьбы коника</a:t>
            </a:r>
            <a:endParaRPr lang="ru-RU" sz="3200" b="1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214562"/>
          </a:xfrm>
        </p:spPr>
        <p:txBody>
          <a:bodyPr/>
          <a:lstStyle/>
          <a:p>
            <a:pPr marL="457200" indent="-457200">
              <a:buFont typeface="Wingdings 2" pitchFamily="18" charset="2"/>
              <a:buNone/>
            </a:pPr>
            <a:r>
              <a:rPr lang="ru-RU" sz="2000" smtClean="0"/>
              <a:t>. </a:t>
            </a:r>
          </a:p>
        </p:txBody>
      </p:sp>
      <p:pic>
        <p:nvPicPr>
          <p:cNvPr id="19460" name="Рисунок 5" descr="http://bigpicture.ru/wp-content/uploads/2010/01/06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928813"/>
            <a:ext cx="317182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http://reznoe.su/wp-content/baradulka-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1000125"/>
            <a:ext cx="20955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Мастер за работой</a:t>
            </a:r>
          </a:p>
        </p:txBody>
      </p:sp>
      <p:pic>
        <p:nvPicPr>
          <p:cNvPr id="20483" name="Рисунок 9" descr="http://demiart.ru/forum/journal_uploads3/j104589_12646967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071563"/>
            <a:ext cx="39925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Раскрашивание игрушек</a:t>
            </a: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8" name="Содержимое 5" descr="http://demiart.ru/forum/journal_uploads3/j104589_126469677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5669"/>
          <a:stretch>
            <a:fillRect/>
          </a:stretch>
        </p:blipFill>
        <p:spPr>
          <a:xfrm>
            <a:off x="609600" y="1785938"/>
            <a:ext cx="3011488" cy="3038475"/>
          </a:xfrm>
        </p:spPr>
      </p:pic>
      <p:pic>
        <p:nvPicPr>
          <p:cNvPr id="21509" name="Рисунок 6" descr="http://new0.mhpi.ru/projects/toys/doyouknow/carved/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2598"/>
          <a:stretch>
            <a:fillRect/>
          </a:stretch>
        </p:blipFill>
        <p:spPr bwMode="auto">
          <a:xfrm>
            <a:off x="4214813" y="1000125"/>
            <a:ext cx="41433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http://kfs.mosreg.ru/userdata/5598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3929063"/>
            <a:ext cx="3810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</a:rPr>
              <a:t>Народные умельцы, работая примитивными инструментами, создавали из дерева реалистические образы окружающего мира. Это были липовые фигурки людей.</a:t>
            </a:r>
            <a:endParaRPr lang="ru-RU" sz="24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53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Содержимое 5" descr="http://peterburg2.ru/attachment/MxX6hVh5F063/3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6063" y="1785938"/>
            <a:ext cx="3743325" cy="492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</a:rPr>
              <a:t>Животные, часто из народных басен, историй</a:t>
            </a:r>
            <a:endParaRPr lang="ru-RU" sz="2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6" name="Содержимое 5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85938"/>
            <a:ext cx="3786188" cy="4833937"/>
          </a:xfrm>
        </p:spPr>
      </p:pic>
      <p:pic>
        <p:nvPicPr>
          <p:cNvPr id="23557" name="Рисунок 6" descr="http://rezba-kemlya.ru/wp-content/uploads/2011/01/bogorod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3786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3714750"/>
          </a:xfrm>
        </p:spPr>
        <p:txBody>
          <a:bodyPr/>
          <a:lstStyle/>
          <a:p>
            <a:pPr algn="ctr"/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3200" b="1" smtClean="0">
                <a:solidFill>
                  <a:srgbClr val="C00000"/>
                </a:solidFill>
              </a:rPr>
              <a:t>Флаг и герб села Богородское Сергиево-Посадского района, Московской области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solidFill>
                  <a:schemeClr val="tx1"/>
                </a:solidFill>
              </a:rPr>
              <a:t>Флаг городского поселения Богородское представляет собой прямоугольное полотнище, разделённое по вертикали на две равные полосы: голубую и красную, поверх которых изображены фигуры герба поселения: бревно в половину длины полотнища с наковальней, и сидящие на бревне медведь и мужик, держащие молотки, все фигуры жёлтые. Вдоль нижнего края голубой и вдоль верхнего края красной полос изображены белые чешуйчато-изогнутые полосы. Герб повторяет изображение флага.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b="1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ru-RU" sz="900" b="1">
                <a:solidFill>
                  <a:srgbClr val="666666"/>
                </a:solidFill>
              </a:rPr>
              <a:t>16 апреля 2011 - </a:t>
            </a:r>
            <a:r>
              <a:rPr lang="ru-RU" sz="900" b="1">
                <a:solidFill>
                  <a:srgbClr val="666666"/>
                </a:solidFill>
                <a:hlinkClick r:id="rId2"/>
              </a:rPr>
              <a:t>Князь Мышкин</a:t>
            </a:r>
            <a:r>
              <a:rPr lang="ru-RU" sz="900" b="1">
                <a:solidFill>
                  <a:srgbClr val="666666"/>
                </a:solidFill>
              </a:rPr>
              <a:t> </a:t>
            </a:r>
            <a:endParaRPr lang="ru-RU" sz="900"/>
          </a:p>
          <a:p>
            <a:pPr eaLnBrk="0" hangingPunct="0"/>
            <a:r>
              <a:rPr lang="ru-RU" sz="900" b="1"/>
              <a:t>  </a:t>
            </a:r>
            <a:r>
              <a:rPr lang="ru-RU" sz="11200" b="1"/>
              <a:t> </a:t>
            </a:r>
            <a:r>
              <a:rPr lang="ru-RU" sz="900" b="1"/>
              <a:t>                                         </a:t>
            </a:r>
          </a:p>
        </p:txBody>
      </p:sp>
      <p:pic>
        <p:nvPicPr>
          <p:cNvPr id="6148" name="Рисунок 4" descr="Flag of Bogorodskoe (Moscow oblast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214813"/>
            <a:ext cx="32146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http://www.bankgorodov.ru/coa/302743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929063"/>
            <a:ext cx="22288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</a:rPr>
              <a:t>Чаще всего мастера вырезают сказочных персонажей</a:t>
            </a:r>
            <a:endParaRPr lang="ru-RU" sz="32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0" name="Содержимое 5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38" y="642938"/>
            <a:ext cx="3048000" cy="2638425"/>
          </a:xfrm>
        </p:spPr>
      </p:pic>
      <p:pic>
        <p:nvPicPr>
          <p:cNvPr id="24581" name="Рисунок 6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http://www.avrora-k.ru/upload/iblock/c31/c317feae5705850c26fb5e4d4d587c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3429000"/>
            <a:ext cx="3905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  <a:cs typeface="Times New Roman" pitchFamily="18" charset="0"/>
              </a:rPr>
              <a:t>Создают целые композиции</a:t>
            </a:r>
          </a:p>
        </p:txBody>
      </p:sp>
      <p:sp>
        <p:nvSpPr>
          <p:cNvPr id="25603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143125"/>
          </a:xfrm>
        </p:spPr>
        <p:txBody>
          <a:bodyPr/>
          <a:lstStyle/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u="sng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smtClean="0"/>
          </a:p>
          <a:p>
            <a:pPr marL="342900" indent="-342900">
              <a:buFont typeface="Wingdings 2" pitchFamily="18" charset="2"/>
              <a:buNone/>
            </a:pPr>
            <a:endParaRPr lang="ru-RU" sz="1600" smtClean="0"/>
          </a:p>
        </p:txBody>
      </p:sp>
      <p:pic>
        <p:nvPicPr>
          <p:cNvPr id="25604" name="Рисунок 6" descr="http://artrusse.ca/Images/Tois/voi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929063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http://old.mk.tula.ru/wp-content/uploads/rezba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857250"/>
            <a:ext cx="4048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 descr="http://mtdata.ru/u11/photo7EC7/20183000024-0/big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4000500"/>
            <a:ext cx="36433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rgbClr val="002060"/>
                </a:solidFill>
                <a:cs typeface="Times New Roman" pitchFamily="18" charset="0"/>
              </a:rPr>
              <a:t>Список использованной литературы и материалов</a:t>
            </a:r>
          </a:p>
        </p:txBody>
      </p:sp>
      <p:sp>
        <p:nvSpPr>
          <p:cNvPr id="26627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2143125"/>
          </a:xfrm>
        </p:spPr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1600" dirty="0" smtClean="0"/>
              <a:t>Ермолаева Н.В. Эстетическое воспитание дошкольников через декоративно-прикладное искусство. Парциальная программа. – СПб.: ООО «ИЗДАТЕЛЬСТВО «ДЕТСТВО-ПРЕСС», 2011. – 144 </a:t>
            </a:r>
            <a:r>
              <a:rPr lang="ru-RU" sz="1600" dirty="0" smtClean="0"/>
              <a:t>С.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dirty="0" smtClean="0"/>
              <a:t>Клиентов </a:t>
            </a:r>
            <a:r>
              <a:rPr lang="ru-RU" sz="1600" dirty="0" smtClean="0"/>
              <a:t>А.Е. Народные промыслы. – М.: «Белый город», 2002. – 47 </a:t>
            </a:r>
            <a:r>
              <a:rPr lang="ru-RU" sz="1600" dirty="0" smtClean="0"/>
              <a:t>с.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ru-RU" sz="1600" u="sng" dirty="0" smtClean="0">
                <a:hlinkClick r:id="rId2"/>
              </a:rPr>
              <a:t>matizclub.net/index.php?showtopic=22925</a:t>
            </a:r>
            <a:endParaRPr lang="ru-RU" sz="1600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dirty="0" smtClean="0">
                <a:hlinkClick r:id="rId3"/>
              </a:rPr>
              <a:t>http</a:t>
            </a:r>
            <a:r>
              <a:rPr lang="ru-RU" sz="1600" dirty="0" smtClean="0">
                <a:hlinkClick r:id="rId3"/>
              </a:rPr>
              <a:t>://</a:t>
            </a:r>
            <a:r>
              <a:rPr lang="ru-RU" sz="1600" dirty="0" smtClean="0">
                <a:hlinkClick r:id="rId3"/>
              </a:rPr>
              <a:t>go.mail.ru/search_images</a:t>
            </a:r>
            <a:endParaRPr lang="ru-RU" sz="1600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dirty="0" smtClean="0">
                <a:hlinkClick r:id="rId4"/>
              </a:rPr>
              <a:t>http</a:t>
            </a:r>
            <a:r>
              <a:rPr lang="ru-RU" sz="1600" dirty="0" smtClean="0">
                <a:hlinkClick r:id="rId4"/>
              </a:rPr>
              <a:t>://ru.wikipedia.org/wiki</a:t>
            </a:r>
            <a:endParaRPr lang="ru-RU" sz="1600" dirty="0" smtClean="0"/>
          </a:p>
          <a:p>
            <a:pPr marL="342900" indent="-342900">
              <a:buFont typeface="Wingdings 2" pitchFamily="18" charset="2"/>
              <a:buNone/>
            </a:pPr>
            <a:endParaRPr lang="ru-RU" sz="1600" u="sng" dirty="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dirty="0" smtClean="0"/>
          </a:p>
          <a:p>
            <a:pPr marL="342900" indent="-342900">
              <a:buNone/>
            </a:pPr>
            <a:endParaRPr lang="ru-RU" sz="1600" dirty="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dirty="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dirty="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dirty="0" smtClean="0"/>
          </a:p>
          <a:p>
            <a:pPr marL="342900" indent="-342900">
              <a:buFont typeface="Wingdings 2" pitchFamily="18" charset="2"/>
              <a:buAutoNum type="arabicPeriod"/>
            </a:pPr>
            <a:endParaRPr lang="ru-RU" sz="1600" dirty="0" smtClean="0"/>
          </a:p>
          <a:p>
            <a:pPr marL="342900" indent="-342900">
              <a:buFont typeface="Wingdings 2" pitchFamily="18" charset="2"/>
              <a:buNone/>
            </a:pPr>
            <a:endParaRPr lang="ru-RU" sz="1600" dirty="0" smtClean="0"/>
          </a:p>
        </p:txBody>
      </p:sp>
      <p:pic>
        <p:nvPicPr>
          <p:cNvPr id="26628" name="Рисунок 3" descr="http://go1.imgsmail.ru/imgpreview?u=http%3A//library.rusmuseum.ru/images/2008/Bogorodskaya%2520igrushka.jpg&amp;mb=1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3571875"/>
            <a:ext cx="24288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</a:rPr>
              <a:t>История названия села Богородское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(из истории)</a:t>
            </a:r>
          </a:p>
        </p:txBody>
      </p:sp>
      <p:sp>
        <p:nvSpPr>
          <p:cNvPr id="7171" name="Содержимое 7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Село Богородское известно с середины XV века, когда принадлежало боярину Плещееву. В 1595 году перешло во владение Троице-Сергиева монастыря. Богородское издавна являлось центром кустарного  производства деревянных игрушек. 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Рисунок 5" descr="Файл:Bogorodskoye toy fabric 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86125"/>
            <a:ext cx="3429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http://www.4turista.ru/files/sam_04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857500"/>
            <a:ext cx="458628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314325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</a:rPr>
              <a:t>На базе этого промысла в 1960 году создана художественная фабрика, при которой существует музей игрушки.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Находится фабрика километрах в 25–30 от Сергиева Посада.  В 2013 году фабрика отметила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своё 100-летие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pic>
        <p:nvPicPr>
          <p:cNvPr id="8195" name="Содержимое 9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3429000"/>
            <a:ext cx="4071937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2786062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Богородской деревянной игрушке около 350–400 лет. Легенда гласит, что давным-давно в одной бедной крестьянской семье мама решила порадовать своих детей и вырезала из щепки фигурку куклы.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Детям новая игрушка очень понравилась, они назвали её Аука. Однако отец семейства понёс продавать куклу на базар. Некий купец заинтересовался новым типом игрушек и заказал сразу целую гору. Так и начался богородский народный промысел. </a:t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9219" name="Содержимое 4" descr="http://samovarovo.ru/images/istoriy/bgg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3000375"/>
            <a:ext cx="3949700" cy="3609975"/>
          </a:xfrm>
        </p:spPr>
      </p:pic>
      <p:pic>
        <p:nvPicPr>
          <p:cNvPr id="9220" name="Рисунок 5" descr="http://samovarovo.ru/images/istoriy/b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0"/>
            <a:ext cx="41624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42875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Основное отличие богородской деревянной игрушки – щеповая резьба (маленькими кусочками отщЕпывается дерево). Именно она создаёт фактурную поверхность, похожую на шерсть животных. </a:t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10243" name="Содержимое 4" descr="http://samovarovo.ru/images/istoriy/dg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643188"/>
            <a:ext cx="4286250" cy="3252787"/>
          </a:xfrm>
        </p:spPr>
      </p:pic>
      <p:pic>
        <p:nvPicPr>
          <p:cNvPr id="10244" name="Рисунок 5" descr="http://homeland-tour.ru/pics_1/bogorodskaya/bogorodskaya_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357438"/>
            <a:ext cx="30670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481"/>
          </a:xfrm>
        </p:spPr>
        <p:txBody>
          <a:bodyPr/>
          <a:lstStyle/>
          <a:p>
            <a:pPr algn="ctr" eaLnBrk="1" hangingPunct="1"/>
            <a:r>
              <a:rPr lang="ru-RU" sz="3200" b="1" dirty="0" err="1" smtClean="0">
                <a:solidFill>
                  <a:srgbClr val="C00000"/>
                </a:solidFill>
              </a:rPr>
              <a:t>Богородские</a:t>
            </a:r>
            <a:r>
              <a:rPr lang="ru-RU" sz="3200" b="1" dirty="0" smtClean="0">
                <a:solidFill>
                  <a:srgbClr val="C00000"/>
                </a:solidFill>
              </a:rPr>
              <a:t> игрушки</a:t>
            </a:r>
          </a:p>
        </p:txBody>
      </p:sp>
      <p:sp>
        <p:nvSpPr>
          <p:cNvPr id="11267" name="Содержимое 8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578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		</a:t>
            </a:r>
            <a:r>
              <a:rPr lang="ru-RU" sz="2000" dirty="0" smtClean="0"/>
              <a:t>«Рыбак»				«Мишка – ударник»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				«Мишка - сластёна»			</a:t>
            </a:r>
          </a:p>
        </p:txBody>
      </p:sp>
      <p:pic>
        <p:nvPicPr>
          <p:cNvPr id="11268" name="Рисунок 9" descr="http://d0.wikimart.ru/6b/7a/0010f26b-4272-45f1-a804-106b7a6de81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0997" b="20997"/>
          <a:stretch>
            <a:fillRect/>
          </a:stretch>
        </p:blipFill>
        <p:spPr bwMode="auto">
          <a:xfrm>
            <a:off x="2928926" y="4357694"/>
            <a:ext cx="360367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0" descr="http://www.goldengrail.ru/i/big/49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928813"/>
            <a:ext cx="1785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1" descr="http://www.goldengrail.ru/i/big/76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2000249"/>
            <a:ext cx="274909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http://www.goldengrail.ru/i/big/49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928802"/>
            <a:ext cx="1785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500187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tx1"/>
                </a:solidFill>
              </a:rPr>
              <a:t>Игрушке «Кузнецы» (фигурки человека и медведя, которые поочередно бьют мотками по наковальне) уже более 300 лет.</a:t>
            </a:r>
          </a:p>
        </p:txBody>
      </p:sp>
      <p:pic>
        <p:nvPicPr>
          <p:cNvPr id="12291" name="Содержимое 4" descr="http://www.kalyamalya.ru/modules/bamagalerie3/galerie/764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071688"/>
            <a:ext cx="3929062" cy="3143250"/>
          </a:xfrm>
        </p:spPr>
      </p:pic>
      <p:pic>
        <p:nvPicPr>
          <p:cNvPr id="12292" name="Рисунок 6" descr="http://kukla161.ru/files/preview/313x231/a57b9c6771361cfc507e99e104356f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3357563"/>
            <a:ext cx="4267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Самая большая богородская игрушка в музее – медведь. Сделан одним мастером из пяти стволов за три месяца (это очень быстро!). </a:t>
            </a:r>
          </a:p>
        </p:txBody>
      </p:sp>
      <p:pic>
        <p:nvPicPr>
          <p:cNvPr id="13315" name="Содержимое 5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1714500"/>
            <a:ext cx="3059112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371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                                                     Богородская                       резная игрушка     </vt:lpstr>
      <vt:lpstr>   Флаг и герб села Богородское Сергиево-Посадского района, Московской области  Флаг городского поселения Богородское представляет собой прямоугольное полотнище, разделённое по вертикали на две равные полосы: голубую и красную, поверх которых изображены фигуры герба поселения: бревно в половину длины полотнища с наковальней, и сидящие на бревне медведь и мужик, держащие молотки, все фигуры жёлтые. Вдоль нижнего края голубой и вдоль верхнего края красной полос изображены белые чешуйчато-изогнутые полосы. Герб повторяет изображение флага. </vt:lpstr>
      <vt:lpstr>История названия села Богородское  (из истории)</vt:lpstr>
      <vt:lpstr>На базе этого промысла в 1960 году создана художественная фабрика, при которой существует музей игрушки. Находится фабрика километрах в 25–30 от Сергиева Посада.  В 2013 году фабрика отметила  своё 100-летие.</vt:lpstr>
      <vt:lpstr>Богородской деревянной игрушке около 350–400 лет. Легенда гласит, что давным-давно в одной бедной крестьянской семье мама решила порадовать своих детей и вырезала из щепки фигурку куклы. Детям новая игрушка очень понравилась, они назвали её Аука. Однако отец семейства понёс продавать куклу на базар. Некий купец заинтересовался новым типом игрушек и заказал сразу целую гору. Так и начался богородский народный промысел.  </vt:lpstr>
      <vt:lpstr> Основное отличие богородской деревянной игрушки – щеповая резьба (маленькими кусочками отщЕпывается дерево). Именно она создаёт фактурную поверхность, похожую на шерсть животных.  </vt:lpstr>
      <vt:lpstr>Богородские игрушки</vt:lpstr>
      <vt:lpstr>Игрушке «Кузнецы» (фигурки человека и медведя, которые поочередно бьют мотками по наковальне) уже более 300 лет.</vt:lpstr>
      <vt:lpstr>Самая большая богородская игрушка в музее – медведь. Сделан одним мастером из пяти стволов за три месяца (это очень быстро!). </vt:lpstr>
      <vt:lpstr>Слайд 10</vt:lpstr>
      <vt:lpstr>Следующий этап – обрезка специальным богородским ножом. Кстати, ручку всех инструментов мастера делают сами – по своей руке. Инструменты строго индивидуальны, как расчёска или зубная щётка.</vt:lpstr>
      <vt:lpstr>Потом деревянную игрушку доводят до совершенства разными стамесками</vt:lpstr>
      <vt:lpstr>Гнущиеся части делают из ивы, а соединяют детали дубовыми штырьками, промазанными клеем ПВА. В конце покрывают готовое изделие воском и лаком или цветными морилками. В старину для придания цвета игрушки вымачивали в чане с густо заваренными травами – тёмный жёлтый (или коричневый) цвет дереву придавал зверобой, зеленоватый – полынь.</vt:lpstr>
      <vt:lpstr>Гладкие поверхности обрабатываются тонкой наждачной бумагой</vt:lpstr>
      <vt:lpstr>Последовательность резьбы коника</vt:lpstr>
      <vt:lpstr>Мастер за работой</vt:lpstr>
      <vt:lpstr>Раскрашивание игрушек</vt:lpstr>
      <vt:lpstr>Народные умельцы, работая примитивными инструментами, создавали из дерева реалистические образы окружающего мира. Это были липовые фигурки людей.</vt:lpstr>
      <vt:lpstr>Животные, часто из народных басен, историй</vt:lpstr>
      <vt:lpstr>Чаще всего мастера вырезают сказочных персонажей</vt:lpstr>
      <vt:lpstr>Создают целые композиции</vt:lpstr>
      <vt:lpstr>Список использованной литературы и материалов</vt:lpstr>
    </vt:vector>
  </TitlesOfParts>
  <Company>Mini-Soft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как средство развития межличностных отношений детей 5 – 6 лет</dc:title>
  <dc:creator>Administrator</dc:creator>
  <cp:lastModifiedBy>Admin</cp:lastModifiedBy>
  <cp:revision>311</cp:revision>
  <dcterms:created xsi:type="dcterms:W3CDTF">2006-05-17T11:24:37Z</dcterms:created>
  <dcterms:modified xsi:type="dcterms:W3CDTF">2020-10-12T11:18:29Z</dcterms:modified>
</cp:coreProperties>
</file>