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2" r:id="rId1"/>
  </p:sldMasterIdLst>
  <p:notesMasterIdLst>
    <p:notesMasterId r:id="rId17"/>
  </p:notesMasterIdLst>
  <p:sldIdLst>
    <p:sldId id="256" r:id="rId2"/>
    <p:sldId id="258" r:id="rId3"/>
    <p:sldId id="261" r:id="rId4"/>
    <p:sldId id="264" r:id="rId5"/>
    <p:sldId id="262" r:id="rId6"/>
    <p:sldId id="263" r:id="rId7"/>
    <p:sldId id="266" r:id="rId8"/>
    <p:sldId id="265" r:id="rId9"/>
    <p:sldId id="267" r:id="rId10"/>
    <p:sldId id="268" r:id="rId11"/>
    <p:sldId id="269" r:id="rId12"/>
    <p:sldId id="270" r:id="rId13"/>
    <p:sldId id="273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04FBC-B597-4981-8490-AE251D9A7114}" type="datetimeFigureOut">
              <a:rPr lang="ru-RU" smtClean="0"/>
              <a:pPr/>
              <a:t>пт 20.01.23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3952B-0466-4E4D-B345-A6B31A5B9E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197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3952B-0466-4E4D-B345-A6B31A5B9EE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пт 20.01.23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20.01.23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20.01.23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20.01.23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20.01.23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20.01.23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пт 20.01.23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пт 20.01.23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20.01.23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20.01.23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пт 20.01.23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пт 20.01.23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8992" y="260648"/>
            <a:ext cx="9033528" cy="324036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Cambria" pitchFamily="18" charset="0"/>
                <a:ea typeface="Cambria Math" pitchFamily="18" charset="0"/>
                <a:cs typeface="Andalus" pitchFamily="18" charset="-78"/>
              </a:rPr>
              <a:t>      </a:t>
            </a:r>
            <a:br>
              <a:rPr lang="ru-RU" sz="5400" dirty="0" smtClean="0">
                <a:solidFill>
                  <a:srgbClr val="FF0000"/>
                </a:solidFill>
                <a:latin typeface="Cambria" pitchFamily="18" charset="0"/>
                <a:ea typeface="Cambria Math" pitchFamily="18" charset="0"/>
                <a:cs typeface="Andalus" pitchFamily="18" charset="-78"/>
              </a:rPr>
            </a:br>
            <a:r>
              <a:rPr lang="ru-RU" sz="5400" dirty="0">
                <a:solidFill>
                  <a:srgbClr val="FF0000"/>
                </a:solidFill>
                <a:latin typeface="Cambria" pitchFamily="18" charset="0"/>
                <a:ea typeface="Cambria Math" pitchFamily="18" charset="0"/>
                <a:cs typeface="Andalus" pitchFamily="18" charset="-78"/>
              </a:rPr>
              <a:t/>
            </a:r>
            <a:br>
              <a:rPr lang="ru-RU" sz="5400" dirty="0">
                <a:solidFill>
                  <a:srgbClr val="FF0000"/>
                </a:solidFill>
                <a:latin typeface="Cambria" pitchFamily="18" charset="0"/>
                <a:ea typeface="Cambria Math" pitchFamily="18" charset="0"/>
                <a:cs typeface="Andalus" pitchFamily="18" charset="-78"/>
              </a:rPr>
            </a:br>
            <a:r>
              <a:rPr lang="ru-RU" sz="5400" dirty="0" smtClean="0">
                <a:solidFill>
                  <a:srgbClr val="FF0000"/>
                </a:solidFill>
                <a:latin typeface="Cambria" pitchFamily="18" charset="0"/>
                <a:ea typeface="Cambria Math" pitchFamily="18" charset="0"/>
                <a:cs typeface="Andalus" pitchFamily="18" charset="-78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Cambria" pitchFamily="18" charset="0"/>
                <a:ea typeface="Cambria Math" pitchFamily="18" charset="0"/>
                <a:cs typeface="Andalus" pitchFamily="18" charset="-78"/>
              </a:rPr>
            </a:br>
            <a:r>
              <a:rPr lang="ru-RU" sz="5400" dirty="0" smtClean="0">
                <a:solidFill>
                  <a:srgbClr val="FF0000"/>
                </a:solidFill>
                <a:latin typeface="Cambria" pitchFamily="18" charset="0"/>
                <a:ea typeface="Cambria Math" pitchFamily="18" charset="0"/>
                <a:cs typeface="Andalus" pitchFamily="18" charset="-78"/>
              </a:rPr>
              <a:t>«</a:t>
            </a:r>
            <a:r>
              <a:rPr lang="ru-RU" sz="5400" dirty="0" smtClean="0">
                <a:solidFill>
                  <a:srgbClr val="FF0000"/>
                </a:solidFill>
                <a:latin typeface="Comic Sans MS" pitchFamily="66" charset="0"/>
                <a:ea typeface="Cambria Math" pitchFamily="18" charset="0"/>
                <a:cs typeface="Andalus" pitchFamily="18" charset="-78"/>
              </a:rPr>
              <a:t>Занимательная    					      математика»              </a:t>
            </a:r>
            <a: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  <a:ea typeface="Cambria Math" pitchFamily="18" charset="0"/>
                <a:cs typeface="Andalus" pitchFamily="18" charset="-78"/>
              </a:rPr>
              <a:t/>
            </a:r>
            <a:b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  <a:ea typeface="Cambria Math" pitchFamily="18" charset="0"/>
                <a:cs typeface="Andalus" pitchFamily="18" charset="-78"/>
              </a:rPr>
            </a:b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  <a:ea typeface="Cambria Math" pitchFamily="18" charset="0"/>
                <a:cs typeface="Andalus" pitchFamily="18" charset="-78"/>
              </a:rPr>
              <a:t>Подготовила </a:t>
            </a:r>
            <a:r>
              <a:rPr lang="ru-RU" sz="1800" b="1" dirty="0" smtClean="0">
                <a:solidFill>
                  <a:srgbClr val="FF0000"/>
                </a:solidFill>
                <a:latin typeface="Comic Sans MS" pitchFamily="66" charset="0"/>
                <a:ea typeface="Cambria Math" pitchFamily="18" charset="0"/>
                <a:cs typeface="Andalus" pitchFamily="18" charset="-78"/>
              </a:rPr>
              <a:t>воспитатель:  </a:t>
            </a:r>
            <a:r>
              <a:rPr lang="ru-RU" sz="3200" i="1" dirty="0" smtClean="0">
                <a:solidFill>
                  <a:srgbClr val="00B0F0"/>
                </a:solidFill>
                <a:latin typeface="Comic Sans MS" pitchFamily="66" charset="0"/>
                <a:ea typeface="Cambria Math" pitchFamily="18" charset="0"/>
                <a:cs typeface="Andalus" pitchFamily="18" charset="-78"/>
              </a:rPr>
              <a:t>Малыгина </a:t>
            </a:r>
            <a:r>
              <a:rPr lang="ru-RU" sz="3200" i="1" dirty="0" smtClean="0">
                <a:solidFill>
                  <a:srgbClr val="00B0F0"/>
                </a:solidFill>
                <a:latin typeface="Comic Sans MS" pitchFamily="66" charset="0"/>
                <a:ea typeface="Cambria Math" pitchFamily="18" charset="0"/>
                <a:cs typeface="Andalus" pitchFamily="18" charset="-78"/>
              </a:rPr>
              <a:t>Татьяна </a:t>
            </a:r>
            <a:r>
              <a:rPr lang="ru-RU" sz="3200" i="1" dirty="0" smtClean="0">
                <a:solidFill>
                  <a:srgbClr val="00B0F0"/>
                </a:solidFill>
                <a:latin typeface="Comic Sans MS" pitchFamily="66" charset="0"/>
                <a:ea typeface="Cambria Math" pitchFamily="18" charset="0"/>
                <a:cs typeface="Andalus" pitchFamily="18" charset="-78"/>
              </a:rPr>
              <a:t/>
            </a:r>
            <a:br>
              <a:rPr lang="ru-RU" sz="3200" i="1" dirty="0" smtClean="0">
                <a:solidFill>
                  <a:srgbClr val="00B0F0"/>
                </a:solidFill>
                <a:latin typeface="Comic Sans MS" pitchFamily="66" charset="0"/>
                <a:ea typeface="Cambria Math" pitchFamily="18" charset="0"/>
                <a:cs typeface="Andalus" pitchFamily="18" charset="-78"/>
              </a:rPr>
            </a:br>
            <a:r>
              <a:rPr lang="ru-RU" sz="3200" i="1" dirty="0">
                <a:solidFill>
                  <a:srgbClr val="00B0F0"/>
                </a:solidFill>
                <a:latin typeface="Comic Sans MS" pitchFamily="66" charset="0"/>
                <a:ea typeface="Cambria Math" pitchFamily="18" charset="0"/>
                <a:cs typeface="Andalus" pitchFamily="18" charset="-78"/>
              </a:rPr>
              <a:t> </a:t>
            </a:r>
            <a:r>
              <a:rPr lang="ru-RU" sz="3200" i="1" dirty="0" smtClean="0">
                <a:solidFill>
                  <a:srgbClr val="00B0F0"/>
                </a:solidFill>
                <a:latin typeface="Comic Sans MS" pitchFamily="66" charset="0"/>
                <a:ea typeface="Cambria Math" pitchFamily="18" charset="0"/>
                <a:cs typeface="Andalus" pitchFamily="18" charset="-78"/>
              </a:rPr>
              <a:t>                                                     </a:t>
            </a:r>
            <a:r>
              <a:rPr lang="ru-RU" sz="3200" i="1" dirty="0" smtClean="0">
                <a:solidFill>
                  <a:srgbClr val="00B0F0"/>
                </a:solidFill>
                <a:latin typeface="Comic Sans MS" pitchFamily="66" charset="0"/>
                <a:ea typeface="Cambria Math" pitchFamily="18" charset="0"/>
                <a:cs typeface="Andalus" pitchFamily="18" charset="-78"/>
              </a:rPr>
              <a:t>Олеговна</a:t>
            </a:r>
            <a:endParaRPr lang="ru-RU" sz="3200" i="1" dirty="0">
              <a:solidFill>
                <a:srgbClr val="00B0F0"/>
              </a:solidFill>
              <a:latin typeface="Comic Sans MS" pitchFamily="66" charset="0"/>
              <a:ea typeface="Cambria Math" pitchFamily="18" charset="0"/>
              <a:cs typeface="Andalus" pitchFamily="18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719194"/>
            <a:ext cx="5472608" cy="2132856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C00000"/>
                </a:solidFill>
                <a:latin typeface="Cambria" pitchFamily="18" charset="0"/>
                <a:ea typeface="Batang" pitchFamily="18" charset="-127"/>
              </a:rPr>
              <a:t>        ЦИФРА        </a:t>
            </a:r>
            <a:endParaRPr lang="ru-RU" sz="7200" b="1" dirty="0">
              <a:solidFill>
                <a:srgbClr val="C00000"/>
              </a:solidFill>
              <a:latin typeface="Cambria" pitchFamily="18" charset="0"/>
              <a:ea typeface="BatangChe" pitchFamily="49" charset="-127"/>
            </a:endParaRPr>
          </a:p>
        </p:txBody>
      </p:sp>
      <p:pic>
        <p:nvPicPr>
          <p:cNvPr id="26626" name="Picture 2" descr="6 - Ольга Васильевна Смирнов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077072"/>
            <a:ext cx="2963502" cy="244827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0"/>
                            </p:stCondLst>
                            <p:childTnLst>
                              <p:par>
                                <p:cTn id="1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  <a:latin typeface="Cambria" pitchFamily="18" charset="0"/>
                <a:cs typeface="Aharoni" pitchFamily="2" charset="-79"/>
              </a:rPr>
              <a:t>  Стихи с цифрой </a:t>
            </a:r>
            <a:endParaRPr lang="ru-RU" sz="7200" b="1" dirty="0">
              <a:solidFill>
                <a:schemeClr val="accent3">
                  <a:lumMod val="75000"/>
                </a:schemeClr>
              </a:solidFill>
              <a:latin typeface="Cambria" pitchFamily="18" charset="0"/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77272"/>
            <a:ext cx="8147248" cy="43208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pic>
        <p:nvPicPr>
          <p:cNvPr id="4" name="Picture 2" descr="6 - Ольга Васильевна Смирн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492896"/>
            <a:ext cx="2808312" cy="280831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6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484784"/>
            <a:ext cx="8388424" cy="4176464"/>
          </a:xfrm>
        </p:spPr>
        <p:txBody>
          <a:bodyPr>
            <a:noAutofit/>
          </a:bodyPr>
          <a:lstStyle/>
          <a:p>
            <a:pPr fontAlgn="base"/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Gungsuh" pitchFamily="18" charset="-127"/>
              </a:rPr>
              <a:t>«Скоро в школу»</a:t>
            </a:r>
            <a:b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Gungsuh" pitchFamily="18" charset="-127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Gungsuh" pitchFamily="18" charset="-127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Gungsuh" pitchFamily="18" charset="-127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Gungsuh" pitchFamily="18" charset="-127"/>
              </a:rPr>
              <a:t>Слыхали радостную весть?</a:t>
            </a:r>
            <a:b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Gungsuh" pitchFamily="18" charset="-127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Gungsuh" pitchFamily="18" charset="-127"/>
              </a:rPr>
              <a:t>Мне скоро будет ровно </a:t>
            </a:r>
            <a:r>
              <a:rPr lang="ru-RU" sz="2400" b="1" u="sng" dirty="0" smtClean="0">
                <a:solidFill>
                  <a:srgbClr val="FF0000"/>
                </a:solidFill>
                <a:latin typeface="Comic Sans MS" pitchFamily="66" charset="0"/>
                <a:ea typeface="Gungsuh" pitchFamily="18" charset="-127"/>
              </a:rPr>
              <a:t>шесть!</a:t>
            </a:r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  <a:ea typeface="Gungsuh" pitchFamily="18" charset="-127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Comic Sans MS" pitchFamily="66" charset="0"/>
                <a:ea typeface="Gungsuh" pitchFamily="18" charset="-127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Gungsuh" pitchFamily="18" charset="-127"/>
              </a:rPr>
              <a:t>А если человеку </a:t>
            </a:r>
            <a:r>
              <a:rPr lang="ru-RU" sz="2400" b="1" u="sng" dirty="0" smtClean="0">
                <a:solidFill>
                  <a:srgbClr val="FF0000"/>
                </a:solidFill>
                <a:latin typeface="Comic Sans MS" pitchFamily="66" charset="0"/>
                <a:ea typeface="Gungsuh" pitchFamily="18" charset="-127"/>
              </a:rPr>
              <a:t>шесть,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Gungsuh" pitchFamily="18" charset="-127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Gungsuh" pitchFamily="18" charset="-127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Gungsuh" pitchFamily="18" charset="-127"/>
              </a:rPr>
              <a:t>И у него тетрадки есть,</a:t>
            </a:r>
            <a:b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Gungsuh" pitchFamily="18" charset="-127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Gungsuh" pitchFamily="18" charset="-127"/>
              </a:rPr>
              <a:t>И ранец есть, и форма есть,</a:t>
            </a:r>
            <a:b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Gungsuh" pitchFamily="18" charset="-127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Gungsuh" pitchFamily="18" charset="-127"/>
              </a:rPr>
              <a:t>И счётных палочек не счесть,</a:t>
            </a:r>
            <a:b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Gungsuh" pitchFamily="18" charset="-127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Gungsuh" pitchFamily="18" charset="-127"/>
              </a:rPr>
              <a:t>И он читать старается,</a:t>
            </a:r>
            <a:b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Gungsuh" pitchFamily="18" charset="-127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Gungsuh" pitchFamily="18" charset="-127"/>
              </a:rPr>
              <a:t>То значит, он (вернее — я),</a:t>
            </a:r>
            <a:b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Gungsuh" pitchFamily="18" charset="-127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Gungsuh" pitchFamily="18" charset="-127"/>
              </a:rPr>
              <a:t>То значит, он (точнее — я),</a:t>
            </a:r>
            <a:b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Gungsuh" pitchFamily="18" charset="-127"/>
              </a:rPr>
            </a:b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  <a:ea typeface="Gungsuh" pitchFamily="18" charset="-127"/>
              </a:rPr>
              <a:t>Он в школу со</a:t>
            </a:r>
            <a:r>
              <a:rPr lang="ru-RU" sz="2400" b="1" dirty="0" smtClean="0">
                <a:solidFill>
                  <a:srgbClr val="C00000"/>
                </a:solidFill>
                <a:latin typeface="Comic Sans MS" pitchFamily="66" charset="0"/>
              </a:rPr>
              <a:t>бирается!</a:t>
            </a:r>
            <a:r>
              <a:rPr lang="ru-RU" sz="2400" b="0" dirty="0" smtClean="0">
                <a:solidFill>
                  <a:srgbClr val="C00000"/>
                </a:solidFill>
              </a:rPr>
              <a:t/>
            </a:r>
            <a:br>
              <a:rPr lang="ru-RU" sz="2400" b="0" dirty="0" smtClean="0">
                <a:solidFill>
                  <a:srgbClr val="C00000"/>
                </a:solidFill>
              </a:rPr>
            </a:br>
            <a:endParaRPr lang="ru-RU" sz="2400" b="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5517232"/>
            <a:ext cx="4186808" cy="1008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  <a:latin typeface="Gungsuh" pitchFamily="18" charset="-127"/>
                <a:ea typeface="Gungsuh" pitchFamily="18" charset="-127"/>
              </a:rPr>
              <a:t> </a:t>
            </a:r>
            <a:r>
              <a:rPr lang="ru-RU" sz="3200" i="1" dirty="0" smtClean="0">
                <a:solidFill>
                  <a:srgbClr val="002060"/>
                </a:solidFill>
                <a:latin typeface="Comic Sans MS" pitchFamily="66" charset="0"/>
                <a:ea typeface="Gungsuh" pitchFamily="18" charset="-127"/>
              </a:rPr>
              <a:t>Ирина </a:t>
            </a:r>
            <a:r>
              <a:rPr lang="ru-RU" sz="3200" i="1" dirty="0" err="1" smtClean="0">
                <a:solidFill>
                  <a:srgbClr val="002060"/>
                </a:solidFill>
                <a:latin typeface="Comic Sans MS" pitchFamily="66" charset="0"/>
                <a:ea typeface="Gungsuh" pitchFamily="18" charset="-127"/>
              </a:rPr>
              <a:t>Токмакова</a:t>
            </a:r>
            <a:endParaRPr lang="ru-RU" sz="32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4" name="Picture 2" descr="6 - Ольга Васильевна Смирн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204864"/>
            <a:ext cx="2304256" cy="230425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3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9000"/>
                            </p:stCondLst>
                            <p:childTnLst>
                              <p:par>
                                <p:cTn id="1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3042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latin typeface="Sitka Small" pitchFamily="2" charset="0"/>
                <a:cs typeface="Times New Roman" pitchFamily="18" charset="0"/>
              </a:rPr>
              <a:t>Сад стоит, дождём умытый.</a:t>
            </a:r>
            <a:br>
              <a:rPr lang="ru-RU" sz="3600" b="1" dirty="0" smtClean="0">
                <a:solidFill>
                  <a:srgbClr val="FFC000"/>
                </a:solidFill>
                <a:latin typeface="Sitka Small" pitchFamily="2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C000"/>
                </a:solidFill>
                <a:latin typeface="Sitka Small" pitchFamily="2" charset="0"/>
                <a:cs typeface="Times New Roman" pitchFamily="18" charset="0"/>
              </a:rPr>
              <a:t>Солнце… Птичьи голоса…</a:t>
            </a:r>
            <a:br>
              <a:rPr lang="ru-RU" sz="3600" b="1" dirty="0" smtClean="0">
                <a:solidFill>
                  <a:srgbClr val="FFC000"/>
                </a:solidFill>
                <a:latin typeface="Sitka Small" pitchFamily="2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C000"/>
                </a:solidFill>
                <a:latin typeface="Sitka Small" pitchFamily="2" charset="0"/>
                <a:cs typeface="Times New Roman" pitchFamily="18" charset="0"/>
              </a:rPr>
              <a:t>— Мне </a:t>
            </a:r>
            <a:r>
              <a:rPr lang="ru-RU" sz="3600" b="1" i="1" u="sng" dirty="0" smtClean="0">
                <a:solidFill>
                  <a:srgbClr val="FF0000"/>
                </a:solidFill>
                <a:latin typeface="Sitka Small" pitchFamily="2" charset="0"/>
                <a:cs typeface="Times New Roman" pitchFamily="18" charset="0"/>
              </a:rPr>
              <a:t>шесть</a:t>
            </a:r>
            <a:r>
              <a:rPr lang="ru-RU" sz="3600" b="1" dirty="0" smtClean="0">
                <a:solidFill>
                  <a:srgbClr val="FFC000"/>
                </a:solidFill>
                <a:latin typeface="Sitka Small" pitchFamily="2" charset="0"/>
                <a:cs typeface="Times New Roman" pitchFamily="18" charset="0"/>
              </a:rPr>
              <a:t> лет!—</a:t>
            </a:r>
            <a:br>
              <a:rPr lang="ru-RU" sz="3600" b="1" dirty="0" smtClean="0">
                <a:solidFill>
                  <a:srgbClr val="FFC000"/>
                </a:solidFill>
                <a:latin typeface="Sitka Small" pitchFamily="2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C000"/>
                </a:solidFill>
                <a:latin typeface="Sitka Small" pitchFamily="2" charset="0"/>
                <a:cs typeface="Times New Roman" pitchFamily="18" charset="0"/>
              </a:rPr>
              <a:t>Кричит Никита.—</a:t>
            </a:r>
            <a:br>
              <a:rPr lang="ru-RU" sz="3600" b="1" dirty="0" smtClean="0">
                <a:solidFill>
                  <a:srgbClr val="FFC000"/>
                </a:solidFill>
                <a:latin typeface="Sitka Small" pitchFamily="2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C000"/>
                </a:solidFill>
                <a:latin typeface="Sitka Small" pitchFamily="2" charset="0"/>
                <a:cs typeface="Times New Roman" pitchFamily="18" charset="0"/>
              </a:rPr>
              <a:t>Я сегодня родился!</a:t>
            </a:r>
            <a:endParaRPr lang="ru-RU" sz="3600" b="1" dirty="0">
              <a:solidFill>
                <a:srgbClr val="FFC000"/>
              </a:solidFill>
              <a:latin typeface="Sitka Small" pitchFamily="2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4437112"/>
            <a:ext cx="4618856" cy="187224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3600" b="1" i="1" dirty="0" smtClean="0">
                <a:solidFill>
                  <a:srgbClr val="FF0000"/>
                </a:solidFill>
              </a:rPr>
              <a:t>Агния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Барто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13314" name="Picture 2" descr="Номер квартиры как... приговор судьбы. Комментарии : Дневники на КП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190317"/>
            <a:ext cx="2160240" cy="188675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400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0070C0"/>
                </a:solidFill>
                <a:latin typeface="Century Gothic" pitchFamily="34" charset="0"/>
              </a:rPr>
              <a:t>Шесть</a:t>
            </a:r>
            <a:r>
              <a:rPr lang="ru-RU" b="1" dirty="0" smtClean="0">
                <a:solidFill>
                  <a:srgbClr val="00B050"/>
                </a:solidFill>
                <a:latin typeface="Century Gothic" pitchFamily="34" charset="0"/>
              </a:rPr>
              <a:t>  мышат, затеяв пир,</a:t>
            </a:r>
            <a:br>
              <a:rPr lang="ru-RU" b="1" dirty="0" smtClean="0">
                <a:solidFill>
                  <a:srgbClr val="00B050"/>
                </a:solidFill>
                <a:latin typeface="Century Gothic" pitchFamily="34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Century Gothic" pitchFamily="34" charset="0"/>
              </a:rPr>
              <a:t>Поделить не могут сыр.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11293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3250" name="Picture 2" descr="В камышах шурша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916841"/>
            <a:ext cx="5616624" cy="3941159"/>
          </a:xfrm>
          <a:prstGeom prst="rect">
            <a:avLst/>
          </a:prstGeom>
          <a:noFill/>
        </p:spPr>
      </p:pic>
      <p:pic>
        <p:nvPicPr>
          <p:cNvPr id="53252" name="Picture 4" descr="&quot;Умалат&quot; построит в Курской области завод по производству сыров за 600 млн рублей - Новости Экономики - Новости Mail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149080"/>
            <a:ext cx="1302344" cy="126682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1582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Мы читали, мы считали и конечно же устали!                            Мы немного отдохнём и опять считать начнём!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33256"/>
            <a:ext cx="8229600" cy="84128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xit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4725144"/>
            <a:ext cx="7931224" cy="184939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А давайте сделаем....уборку. KitaClub - лучший портал для де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9144000" cy="6021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8002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Century Gothic" pitchFamily="34" charset="0"/>
              </a:rPr>
              <a:t>Раз, два, три, четыре, пять! Начинаем мы писать. Мы старались, мы писали…Что за цифра, вы узнали?</a:t>
            </a:r>
            <a:endParaRPr lang="ru-RU" sz="3200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4365104"/>
            <a:ext cx="8064896" cy="57606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5" name="Picture 2" descr="Занимательная математика для детей - презентация для начальной школ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348880"/>
            <a:ext cx="6048672" cy="424847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4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80920" cy="72008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+mn-lt"/>
                <a:ea typeface="Meiryo UI" pitchFamily="34" charset="-128"/>
              </a:rPr>
              <a:t>     На что похожа цифра  6?</a:t>
            </a:r>
            <a:endParaRPr lang="ru-RU" b="1" dirty="0">
              <a:solidFill>
                <a:srgbClr val="FF0000"/>
              </a:solidFill>
              <a:latin typeface="+mn-lt"/>
              <a:ea typeface="Meiryo UI" pitchFamily="34" charset="-12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11521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Цифра шесть – дверной замочек:               сверху крюк, внизу – замочек.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34818" name="Picture 2" descr="Письмо цифры 6 - Картинка 14729/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564904"/>
            <a:ext cx="6840760" cy="4104456"/>
          </a:xfrm>
          <a:prstGeom prst="rect">
            <a:avLst/>
          </a:prstGeom>
          <a:noFill/>
        </p:spPr>
      </p:pic>
    </p:spTree>
  </p:cSld>
  <p:clrMapOvr>
    <a:masterClrMapping/>
  </p:clrMapOvr>
  <p:transition advTm="1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  <a:latin typeface="Arial Black" pitchFamily="34" charset="0"/>
              </a:rPr>
              <a:t>У нашей хрюшки хвостик есть, и он похож на цифру «шесть».</a:t>
            </a:r>
            <a:br>
              <a:rPr lang="ru-RU" dirty="0" smtClean="0">
                <a:solidFill>
                  <a:srgbClr val="00B0F0"/>
                </a:solidFill>
                <a:latin typeface="Arial Black" pitchFamily="34" charset="0"/>
              </a:rPr>
            </a:br>
            <a:endParaRPr lang="ru-RU" dirty="0">
              <a:solidFill>
                <a:srgbClr val="00B0F0"/>
              </a:solidFill>
              <a:latin typeface="Arial Black" pitchFamily="34" charset="0"/>
            </a:endParaRPr>
          </a:p>
        </p:txBody>
      </p:sp>
      <p:pic>
        <p:nvPicPr>
          <p:cNvPr id="21506" name="Picture 2" descr="Поросенок анимац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060848"/>
            <a:ext cx="4536504" cy="443026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836712"/>
            <a:ext cx="6048672" cy="64807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C000"/>
                </a:solidFill>
                <a:latin typeface="Comic Sans MS" pitchFamily="66" charset="0"/>
              </a:rPr>
              <a:t>Весёлый счёт</a:t>
            </a:r>
            <a:endParaRPr lang="ru-RU" sz="60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17261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Picture 2" descr="буквы и цифры - картинки и стихи: фотография в альбоме Буквы и Цифры - картинки и стихи - Страна Ма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8892480" cy="537321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5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628800"/>
            <a:ext cx="7283152" cy="1224136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rgbClr val="C00000"/>
                </a:solidFill>
                <a:latin typeface="Constantia" pitchFamily="18" charset="0"/>
              </a:rPr>
              <a:t>Загадки с цифрой 	</a:t>
            </a:r>
            <a:r>
              <a:rPr lang="ru-RU" sz="6600" dirty="0" smtClean="0">
                <a:solidFill>
                  <a:srgbClr val="C00000"/>
                </a:solidFill>
                <a:latin typeface="Constantia" pitchFamily="18" charset="0"/>
              </a:rPr>
              <a:t>		   </a:t>
            </a:r>
            <a:endParaRPr lang="ru-RU" sz="6600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32040" y="5661248"/>
            <a:ext cx="3168352" cy="21602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44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484785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9458" name="Picture 2" descr="6 - Ольга Васильевна Смирн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708920"/>
            <a:ext cx="2982144" cy="2982144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7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00"/>
                            </p:stCondLst>
                            <p:childTnLst>
                              <p:par>
                                <p:cTn id="11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920880" cy="4464496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Comic Sans MS" pitchFamily="66" charset="0"/>
              </a:rPr>
              <a:t>Ежедневно в </a:t>
            </a:r>
            <a:r>
              <a:rPr lang="ru-RU" sz="4800" b="1" u="sng" dirty="0" smtClean="0">
                <a:solidFill>
                  <a:srgbClr val="0070C0"/>
                </a:solidFill>
                <a:latin typeface="Comic Sans MS" pitchFamily="66" charset="0"/>
              </a:rPr>
              <a:t>шесть</a:t>
            </a:r>
            <a:r>
              <a:rPr lang="ru-RU" sz="4800" b="1" dirty="0" smtClean="0">
                <a:solidFill>
                  <a:srgbClr val="FF0000"/>
                </a:solidFill>
                <a:latin typeface="Comic Sans MS" pitchFamily="66" charset="0"/>
              </a:rPr>
              <a:t> утра</a:t>
            </a:r>
            <a:br>
              <a:rPr lang="ru-RU" sz="4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Comic Sans MS" pitchFamily="66" charset="0"/>
              </a:rPr>
              <a:t>Я трещу:</a:t>
            </a:r>
            <a:br>
              <a:rPr lang="ru-RU" sz="48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Comic Sans MS" pitchFamily="66" charset="0"/>
              </a:rPr>
              <a:t>— Вставать пора!</a:t>
            </a: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4869160"/>
            <a:ext cx="3456384" cy="10801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Cambria Math" pitchFamily="18" charset="0"/>
              </a:rPr>
              <a:t>Будильник</a:t>
            </a:r>
          </a:p>
          <a:p>
            <a:endParaRPr lang="ru-RU" dirty="0"/>
          </a:p>
        </p:txBody>
      </p:sp>
      <p:pic>
        <p:nvPicPr>
          <p:cNvPr id="261132" name="Picture 12" descr="Детский будильник 14,8 см, производитель: Радуга в интернет-магазине: Мамы Санкт-Петербурга. Товары для детей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284984"/>
            <a:ext cx="2799832" cy="248106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300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6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8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61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45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  <a:latin typeface="Sitka Small" pitchFamily="2" charset="0"/>
                <a:cs typeface="Times New Roman" pitchFamily="18" charset="0"/>
              </a:rPr>
              <a:t>Чёрен, да не ворон,</a:t>
            </a:r>
            <a:br>
              <a:rPr lang="ru-RU" sz="4800" b="1" dirty="0" smtClean="0">
                <a:solidFill>
                  <a:srgbClr val="00B050"/>
                </a:solidFill>
                <a:latin typeface="Sitka Small" pitchFamily="2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00B050"/>
                </a:solidFill>
                <a:latin typeface="Sitka Small" pitchFamily="2" charset="0"/>
                <a:cs typeface="Times New Roman" pitchFamily="18" charset="0"/>
              </a:rPr>
              <a:t>Два рога, а не бык,</a:t>
            </a:r>
            <a:r>
              <a:rPr lang="ru-RU" sz="4800" b="1" dirty="0" smtClean="0">
                <a:latin typeface="Sitka Small" pitchFamily="2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Sitka Small" pitchFamily="2" charset="0"/>
                <a:cs typeface="Times New Roman" pitchFamily="18" charset="0"/>
              </a:rPr>
            </a:br>
            <a:r>
              <a:rPr lang="ru-RU" sz="4800" b="1" u="sng" dirty="0" smtClean="0">
                <a:solidFill>
                  <a:schemeClr val="accent3">
                    <a:lumMod val="75000"/>
                  </a:schemeClr>
                </a:solidFill>
                <a:latin typeface="Sitka Small" pitchFamily="2" charset="0"/>
                <a:cs typeface="Times New Roman" pitchFamily="18" charset="0"/>
              </a:rPr>
              <a:t>Шесть</a:t>
            </a:r>
            <a:r>
              <a:rPr lang="ru-RU" sz="4800" b="1" dirty="0" smtClean="0">
                <a:latin typeface="Sitka Small" pitchFamily="2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rgbClr val="00B050"/>
                </a:solidFill>
                <a:latin typeface="Sitka Small" pitchFamily="2" charset="0"/>
                <a:ea typeface="Cambria Math" pitchFamily="18" charset="0"/>
                <a:cs typeface="Times New Roman" pitchFamily="18" charset="0"/>
              </a:rPr>
              <a:t>ног – без копыт.</a:t>
            </a:r>
            <a:r>
              <a:rPr lang="ru-RU" sz="4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Sitka Small" pitchFamily="2" charset="0"/>
                <a:ea typeface="Cambria Math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Sitka Small" pitchFamily="2" charset="0"/>
                <a:ea typeface="Cambria Math" pitchFamily="18" charset="0"/>
                <a:cs typeface="Times New Roman" pitchFamily="18" charset="0"/>
              </a:rPr>
            </a:br>
            <a:endParaRPr lang="ru-RU" sz="4800" b="1" dirty="0">
              <a:solidFill>
                <a:schemeClr val="accent3">
                  <a:lumMod val="40000"/>
                  <a:lumOff val="60000"/>
                </a:schemeClr>
              </a:solidFill>
              <a:latin typeface="Sitka Small" pitchFamily="2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20072" y="4149080"/>
            <a:ext cx="2232248" cy="1440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C00000"/>
                </a:solidFill>
                <a:ea typeface="Batang" pitchFamily="18" charset="-127"/>
              </a:rPr>
              <a:t>ЖУК</a:t>
            </a:r>
            <a:endParaRPr lang="ru-RU" sz="4800" b="1" dirty="0">
              <a:solidFill>
                <a:srgbClr val="C00000"/>
              </a:solidFill>
              <a:ea typeface="Batang" pitchFamily="18" charset="-127"/>
            </a:endParaRPr>
          </a:p>
        </p:txBody>
      </p:sp>
      <p:pic>
        <p:nvPicPr>
          <p:cNvPr id="262146" name="Picture 2" descr="Жуки в клип-арте сайта &quot;ЗооКлуб&quot; (библиотека схематичных и шутливых рисунков жуков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717032"/>
            <a:ext cx="3131840" cy="2852936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3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7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2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7859216" cy="2664296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haroni" pitchFamily="2" charset="-79"/>
              </a:rPr>
              <a:t>Отгадайте-ка, ребятки,</a:t>
            </a:r>
            <a:br>
              <a:rPr lang="ru-RU" sz="4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haroni" pitchFamily="2" charset="-79"/>
              </a:rPr>
            </a:br>
            <a:r>
              <a:rPr lang="ru-RU" sz="4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haroni" pitchFamily="2" charset="-79"/>
              </a:rPr>
              <a:t>Что за цифра-акробатка?</a:t>
            </a:r>
            <a:br>
              <a:rPr lang="ru-RU" sz="4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haroni" pitchFamily="2" charset="-79"/>
              </a:rPr>
            </a:br>
            <a:r>
              <a:rPr lang="ru-RU" sz="4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haroni" pitchFamily="2" charset="-79"/>
              </a:rPr>
              <a:t>Если на голову встанет,</a:t>
            </a:r>
            <a:br>
              <a:rPr lang="ru-RU" sz="4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haroni" pitchFamily="2" charset="-79"/>
              </a:rPr>
            </a:br>
            <a:r>
              <a:rPr lang="ru-RU" sz="4400" b="1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cs typeface="Aharoni" pitchFamily="2" charset="-79"/>
              </a:rPr>
              <a:t>Ровно на три больше станет.</a:t>
            </a:r>
            <a:endParaRPr lang="ru-RU" sz="4400" b="1" dirty="0">
              <a:solidFill>
                <a:srgbClr val="0070C0"/>
              </a:solidFill>
              <a:latin typeface="Cambria Math" pitchFamily="18" charset="0"/>
              <a:ea typeface="Cambria Math" pitchFamily="18" charset="0"/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4869160"/>
            <a:ext cx="3672408" cy="100811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5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entury" pitchFamily="18" charset="0"/>
              </a:rPr>
              <a:t>	       </a:t>
            </a:r>
            <a:r>
              <a:rPr lang="ru-RU" sz="5400" b="1" dirty="0" smtClean="0">
                <a:solidFill>
                  <a:srgbClr val="0070C0"/>
                </a:solidFill>
                <a:latin typeface="Book Antiqua" pitchFamily="18" charset="0"/>
              </a:rPr>
              <a:t>Шесть</a:t>
            </a:r>
            <a:endParaRPr lang="ru-RU" sz="5400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pic>
        <p:nvPicPr>
          <p:cNvPr id="4" name="Picture 2" descr="6 - Ольга Васильевна Смирно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933056"/>
            <a:ext cx="2478088" cy="240608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4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0" presetClass="entr" presetSubtype="0" fill="hold" nodeType="afterEffect">
                                  <p:stCondLst>
                                    <p:cond delay="8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900"/>
                            </p:stCondLst>
                            <p:childTnLst>
                              <p:par>
                                <p:cTn id="1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478</TotalTime>
  <Words>118</Words>
  <Application>Microsoft Office PowerPoint</Application>
  <PresentationFormat>Экран (4:3)</PresentationFormat>
  <Paragraphs>23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         «Занимательная               математика»               Подготовила воспитатель:  Малыгина Татьяна                                                        Олеговна</vt:lpstr>
      <vt:lpstr>Раз, два, три, четыре, пять! Начинаем мы писать. Мы старались, мы писали…Что за цифра, вы узнали?</vt:lpstr>
      <vt:lpstr>     На что похожа цифра  6?</vt:lpstr>
      <vt:lpstr>У нашей хрюшки хвостик есть, и он похож на цифру «шесть». </vt:lpstr>
      <vt:lpstr>Весёлый счёт</vt:lpstr>
      <vt:lpstr>Загадки с цифрой       </vt:lpstr>
      <vt:lpstr>Ежедневно в шесть утра Я трещу: — Вставать пора!  </vt:lpstr>
      <vt:lpstr>Чёрен, да не ворон, Два рога, а не бык, Шесть ног – без копыт. </vt:lpstr>
      <vt:lpstr>Отгадайте-ка, ребятки, Что за цифра-акробатка? Если на голову встанет, Ровно на три больше станет.</vt:lpstr>
      <vt:lpstr>  Стихи с цифрой </vt:lpstr>
      <vt:lpstr>«Скоро в школу»  Слыхали радостную весть? Мне скоро будет ровно шесть! А если человеку шесть, И у него тетрадки есть, И ранец есть, и форма есть, И счётных палочек не счесть, И он читать старается, То значит, он (вернее — я), То значит, он (точнее — я), Он в школу собирается! </vt:lpstr>
      <vt:lpstr>Сад стоит, дождём умытый. Солнце… Птичьи голоса… — Мне шесть лет!— Кричит Никита.— Я сегодня родился!</vt:lpstr>
      <vt:lpstr>Шесть  мышат, затеяв пир, Поделить не могут сыр. </vt:lpstr>
      <vt:lpstr>Мы читали, мы считали и конечно же устали!                            Мы немного отдохнём и опять считать начнём!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«МатематикА в нашей жизни»</dc:title>
  <dc:creator>Tatiyana</dc:creator>
  <cp:lastModifiedBy>Пользователь</cp:lastModifiedBy>
  <cp:revision>42</cp:revision>
  <dcterms:created xsi:type="dcterms:W3CDTF">2014-12-18T15:00:16Z</dcterms:created>
  <dcterms:modified xsi:type="dcterms:W3CDTF">2023-01-20T14:28:06Z</dcterms:modified>
</cp:coreProperties>
</file>