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77" r:id="rId4"/>
    <p:sldId id="283" r:id="rId5"/>
    <p:sldId id="282" r:id="rId6"/>
    <p:sldId id="281" r:id="rId7"/>
    <p:sldId id="280" r:id="rId8"/>
    <p:sldId id="290" r:id="rId9"/>
    <p:sldId id="279" r:id="rId10"/>
    <p:sldId id="286" r:id="rId11"/>
    <p:sldId id="285" r:id="rId12"/>
    <p:sldId id="28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1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2394" y="-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9E1E79-2404-41A0-97EC-5C0C1548981E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6EBA80-6AD1-4DD1-9344-D6AC16DDF5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876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EBA80-6AD1-4DD1-9344-D6AC16DDF53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AA74-B60D-4696-B5B7-678FDC927A6D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FF68-30E2-478D-B04A-30D7CA6BE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AA74-B60D-4696-B5B7-678FDC927A6D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FF68-30E2-478D-B04A-30D7CA6BE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AA74-B60D-4696-B5B7-678FDC927A6D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FF68-30E2-478D-B04A-30D7CA6BE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AA74-B60D-4696-B5B7-678FDC927A6D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FF68-30E2-478D-B04A-30D7CA6BE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AA74-B60D-4696-B5B7-678FDC927A6D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FF68-30E2-478D-B04A-30D7CA6BE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AA74-B60D-4696-B5B7-678FDC927A6D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FF68-30E2-478D-B04A-30D7CA6BE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AA74-B60D-4696-B5B7-678FDC927A6D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FF68-30E2-478D-B04A-30D7CA6BE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AA74-B60D-4696-B5B7-678FDC927A6D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FF68-30E2-478D-B04A-30D7CA6BE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AA74-B60D-4696-B5B7-678FDC927A6D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FF68-30E2-478D-B04A-30D7CA6BE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AA74-B60D-4696-B5B7-678FDC927A6D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FF68-30E2-478D-B04A-30D7CA6BE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AA74-B60D-4696-B5B7-678FDC927A6D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FF68-30E2-478D-B04A-30D7CA6BE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0">
              <a:schemeClr val="accent6">
                <a:lumMod val="75000"/>
              </a:schemeClr>
            </a:gs>
            <a:gs pos="70000">
              <a:schemeClr val="accent1">
                <a:tint val="44500"/>
                <a:satMod val="160000"/>
                <a:lumMod val="86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3AA74-B60D-4696-B5B7-678FDC927A6D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0FF68-30E2-478D-B04A-30D7CA6BE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719310" y="5805264"/>
            <a:ext cx="31082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3600" b="1" dirty="0">
              <a:ln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59632" y="1772817"/>
            <a:ext cx="6624736" cy="31700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Образовательная программа</a:t>
            </a:r>
          </a:p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дошкольного образования</a:t>
            </a:r>
          </a:p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МДОУ детский сад </a:t>
            </a:r>
          </a:p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ОВ №11 «Чайка»</a:t>
            </a:r>
          </a:p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124744"/>
            <a:ext cx="6552728" cy="440120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 smtClean="0">
                <a:latin typeface="Calibri" pitchFamily="34" charset="0"/>
              </a:rPr>
              <a:t>Взаимодействие с семьей направлено на создание в Учреждении необходимых условий для развития ответственности и взаимозависимости отношений, обеспечивающих целостное развитие личности дошкольника, повышение компетентности родителей в области воспитания.</a:t>
            </a:r>
          </a:p>
          <a:p>
            <a:endParaRPr lang="ru-RU" sz="2800" dirty="0" smtClean="0">
              <a:latin typeface="Calibri" pitchFamily="34" charset="0"/>
            </a:endParaRPr>
          </a:p>
          <a:p>
            <a:endParaRPr lang="ru-RU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296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908720"/>
            <a:ext cx="7056784" cy="526297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latin typeface="Calibri" pitchFamily="34" charset="0"/>
              </a:rPr>
              <a:t>Особенности взаимодействия</a:t>
            </a:r>
          </a:p>
          <a:p>
            <a:r>
              <a:rPr lang="ru-RU" sz="2800" b="1" dirty="0" smtClean="0">
                <a:latin typeface="Calibri" pitchFamily="34" charset="0"/>
              </a:rPr>
              <a:t>педагогического коллектива с семьями</a:t>
            </a:r>
          </a:p>
          <a:p>
            <a:r>
              <a:rPr lang="ru-RU" sz="2800" b="1" dirty="0" smtClean="0">
                <a:latin typeface="Calibri" pitchFamily="34" charset="0"/>
              </a:rPr>
              <a:t>воспитанников:</a:t>
            </a:r>
          </a:p>
          <a:p>
            <a:pPr marL="541338" indent="-360363">
              <a:buFont typeface="Arial" pitchFamily="34" charset="0"/>
              <a:buChar char="•"/>
            </a:pPr>
            <a:r>
              <a:rPr lang="ru-RU" sz="2800" dirty="0" smtClean="0">
                <a:latin typeface="Calibri" pitchFamily="34" charset="0"/>
              </a:rPr>
              <a:t>приобщение родителей к жизни детского сада;</a:t>
            </a:r>
          </a:p>
          <a:p>
            <a:pPr marL="541338" indent="-360363">
              <a:buFont typeface="Arial" pitchFamily="34" charset="0"/>
              <a:buChar char="•"/>
            </a:pPr>
            <a:r>
              <a:rPr lang="ru-RU" sz="2800" dirty="0" smtClean="0">
                <a:latin typeface="Calibri" pitchFamily="34" charset="0"/>
              </a:rPr>
              <a:t>изучение и обобщение лучшего опыта семейного воспитания;</a:t>
            </a:r>
          </a:p>
          <a:p>
            <a:pPr marL="541338" indent="-360363">
              <a:buFont typeface="Arial" pitchFamily="34" charset="0"/>
              <a:buChar char="•"/>
            </a:pPr>
            <a:r>
              <a:rPr lang="ru-RU" sz="2800" dirty="0" smtClean="0">
                <a:latin typeface="Calibri" pitchFamily="34" charset="0"/>
              </a:rPr>
              <a:t>возрождение традиций семейного воспитания;</a:t>
            </a:r>
          </a:p>
          <a:p>
            <a:pPr marL="541338" indent="-360363">
              <a:buFont typeface="Arial" pitchFamily="34" charset="0"/>
              <a:buChar char="•"/>
            </a:pPr>
            <a:r>
              <a:rPr lang="ru-RU" sz="2800" dirty="0" smtClean="0">
                <a:latin typeface="Calibri" pitchFamily="34" charset="0"/>
              </a:rPr>
              <a:t>повышение педагогической культуры родителей.</a:t>
            </a:r>
          </a:p>
          <a:p>
            <a:pPr marL="541338" indent="-360363"/>
            <a:endParaRPr lang="ru-RU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296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7416824" cy="50167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Calibri" pitchFamily="34" charset="0"/>
              </a:rPr>
              <a:t>Принципы работы педагогов с семьями воспитанников</a:t>
            </a:r>
          </a:p>
          <a:p>
            <a:pPr marL="541338" indent="-360363">
              <a:buFont typeface="Arial" pitchFamily="34" charset="0"/>
              <a:buChar char="•"/>
            </a:pPr>
            <a:r>
              <a:rPr lang="ru-RU" sz="3200" dirty="0" smtClean="0">
                <a:latin typeface="Calibri" pitchFamily="34" charset="0"/>
              </a:rPr>
              <a:t>сотрудничество педагогов и родителей в воспитании детей;</a:t>
            </a:r>
          </a:p>
          <a:p>
            <a:pPr marL="541338" indent="-360363">
              <a:buFont typeface="Arial" pitchFamily="34" charset="0"/>
              <a:buChar char="•"/>
            </a:pPr>
            <a:r>
              <a:rPr lang="ru-RU" sz="3200" dirty="0" smtClean="0">
                <a:latin typeface="Calibri" pitchFamily="34" charset="0"/>
              </a:rPr>
              <a:t>создание единой развивающей среды, обеспечивающей</a:t>
            </a:r>
          </a:p>
          <a:p>
            <a:pPr marL="541338" indent="-360363">
              <a:buFont typeface="Arial" pitchFamily="34" charset="0"/>
              <a:buChar char="•"/>
            </a:pPr>
            <a:r>
              <a:rPr lang="ru-RU" sz="3200" dirty="0" smtClean="0">
                <a:latin typeface="Calibri" pitchFamily="34" charset="0"/>
              </a:rPr>
              <a:t>одинаковые подходы к развитию ребенка в семье и детском саду;</a:t>
            </a:r>
          </a:p>
          <a:p>
            <a:pPr marL="541338" indent="-360363">
              <a:buFont typeface="Arial" pitchFamily="34" charset="0"/>
              <a:buChar char="•"/>
            </a:pPr>
            <a:r>
              <a:rPr lang="ru-RU" sz="3200" dirty="0" smtClean="0">
                <a:latin typeface="Calibri" pitchFamily="34" charset="0"/>
              </a:rPr>
              <a:t>открытость детского сада для семьи.</a:t>
            </a:r>
          </a:p>
          <a:p>
            <a:pPr marL="541338" indent="-360363"/>
            <a:endParaRPr lang="ru-RU" sz="3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296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11560" y="404664"/>
            <a:ext cx="7776864" cy="618630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latin typeface="Calibri" pitchFamily="34" charset="0"/>
              </a:rPr>
              <a:t>ООП ДО разработана в соответствии с основными нормативно-правовыми документами:  </a:t>
            </a:r>
          </a:p>
          <a:p>
            <a:pPr marL="361950" lvl="0" indent="-271463">
              <a:buFont typeface="Arial" pitchFamily="34" charset="0"/>
              <a:buChar char="•"/>
            </a:pPr>
            <a:r>
              <a:rPr lang="ru-RU" dirty="0" smtClean="0">
                <a:latin typeface="Calibri" pitchFamily="34" charset="0"/>
              </a:rPr>
              <a:t>Федеральный закон от 29.12.2012 № 273-ФЗ «Об образовании в</a:t>
            </a:r>
            <a:r>
              <a:rPr lang="en-US" dirty="0" smtClean="0">
                <a:latin typeface="Calibri" pitchFamily="34" charset="0"/>
              </a:rPr>
              <a:t> </a:t>
            </a:r>
            <a:r>
              <a:rPr lang="ru-RU" dirty="0" smtClean="0">
                <a:latin typeface="Calibri" pitchFamily="34" charset="0"/>
              </a:rPr>
              <a:t>РФ».</a:t>
            </a:r>
          </a:p>
          <a:p>
            <a:pPr marL="361950" lvl="0" indent="-271463">
              <a:buFont typeface="Arial" pitchFamily="34" charset="0"/>
              <a:buChar char="•"/>
            </a:pPr>
            <a:r>
              <a:rPr lang="ru-RU" dirty="0" smtClean="0">
                <a:latin typeface="Calibri" pitchFamily="34" charset="0"/>
              </a:rPr>
              <a:t>Приказ Министерства образования и науки РФ от 17 октября 2013 г. № 1155 «Об утверждении федерального государственного образовательного стандарта дошкольного образования» (зарегистрировано в Минюсте РФ 14 ноября 2013 г., № 30384).</a:t>
            </a:r>
          </a:p>
          <a:p>
            <a:pPr marL="361950" lvl="0" indent="-271463">
              <a:buFont typeface="Arial" pitchFamily="34" charset="0"/>
              <a:buChar char="•"/>
            </a:pPr>
            <a:r>
              <a:rPr lang="ru-RU" dirty="0" smtClean="0">
                <a:latin typeface="Calibri" pitchFamily="34" charset="0"/>
              </a:rPr>
              <a:t>Приказ Министерства образования и науки РФ от 30 августа 2013 г. № 1014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образования».</a:t>
            </a:r>
          </a:p>
          <a:p>
            <a:pPr marL="361950" lvl="0" indent="-271463">
              <a:buFont typeface="Arial" pitchFamily="34" charset="0"/>
              <a:buChar char="•"/>
            </a:pPr>
            <a:r>
              <a:rPr lang="ru-RU" dirty="0" smtClean="0">
                <a:latin typeface="Calibri" pitchFamily="34" charset="0"/>
              </a:rPr>
              <a:t>Постановление Главного государственного санитарного врача Российской Федерации от 15 мая 2013 г. № 26 «Об утверждении </a:t>
            </a:r>
            <a:r>
              <a:rPr lang="ru-RU" dirty="0" err="1" smtClean="0">
                <a:latin typeface="Calibri" pitchFamily="34" charset="0"/>
              </a:rPr>
              <a:t>СанПиН</a:t>
            </a:r>
            <a:r>
              <a:rPr lang="ru-RU" dirty="0" smtClean="0">
                <a:latin typeface="Calibri" pitchFamily="34" charset="0"/>
              </a:rPr>
              <a:t> 2.4.1.3049-13 «Санитарно-эпидемиологические требования к устройству, содержанию и организации режима работы дошкольных образовательных организаций».</a:t>
            </a:r>
          </a:p>
          <a:p>
            <a:pPr marL="361950" lvl="0" indent="-271463">
              <a:buFont typeface="Arial" pitchFamily="34" charset="0"/>
              <a:buChar char="•"/>
            </a:pPr>
            <a:r>
              <a:rPr lang="ru-RU" dirty="0" smtClean="0">
                <a:latin typeface="Calibri" pitchFamily="34" charset="0"/>
              </a:rPr>
              <a:t>Письмо Департамента государственной политики в сфере общего образования Министерства образования и науки РФ от 28.02.2014 № 08-249 «Комментарии к ФГОС дошкольного образования».</a:t>
            </a:r>
          </a:p>
          <a:p>
            <a:pPr marL="361950" lvl="0" indent="-271463">
              <a:buFont typeface="Arial" pitchFamily="34" charset="0"/>
              <a:buChar char="•"/>
            </a:pPr>
            <a:r>
              <a:rPr lang="ru-RU" dirty="0" smtClean="0">
                <a:latin typeface="Calibri" pitchFamily="34" charset="0"/>
              </a:rPr>
              <a:t>Лицензией на право ведения образовательной деятельности</a:t>
            </a:r>
          </a:p>
          <a:p>
            <a:pPr marL="361950" lvl="0" indent="-271463">
              <a:buFont typeface="Arial" pitchFamily="34" charset="0"/>
              <a:buChar char="•"/>
            </a:pPr>
            <a:r>
              <a:rPr lang="ru-RU" dirty="0" smtClean="0">
                <a:latin typeface="Calibri" pitchFamily="34" charset="0"/>
              </a:rPr>
              <a:t>Уставом Учреждения.</a:t>
            </a:r>
          </a:p>
        </p:txBody>
      </p:sp>
    </p:spTree>
    <p:extLst>
      <p:ext uri="{BB962C8B-B14F-4D97-AF65-F5344CB8AC3E}">
        <p14:creationId xmlns:p14="http://schemas.microsoft.com/office/powerpoint/2010/main" val="900296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836712"/>
            <a:ext cx="6984776" cy="54476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Calibri" pitchFamily="34" charset="0"/>
              </a:rPr>
              <a:t>Содержание программы обеспечивает</a:t>
            </a:r>
          </a:p>
          <a:p>
            <a:pPr algn="ctr"/>
            <a:r>
              <a:rPr lang="ru-RU" sz="2400" b="1" dirty="0" smtClean="0">
                <a:latin typeface="Calibri" pitchFamily="34" charset="0"/>
              </a:rPr>
              <a:t>развитие личности, мотивации и</a:t>
            </a:r>
          </a:p>
          <a:p>
            <a:pPr algn="ctr"/>
            <a:r>
              <a:rPr lang="ru-RU" sz="2400" b="1" dirty="0" smtClean="0">
                <a:latin typeface="Calibri" pitchFamily="34" charset="0"/>
              </a:rPr>
              <a:t>способности детей в следующих</a:t>
            </a:r>
          </a:p>
          <a:p>
            <a:pPr algn="ctr"/>
            <a:r>
              <a:rPr lang="ru-RU" sz="2400" b="1" dirty="0" smtClean="0">
                <a:latin typeface="Calibri" pitchFamily="34" charset="0"/>
              </a:rPr>
              <a:t>образовательных областях:</a:t>
            </a:r>
          </a:p>
          <a:p>
            <a:pPr algn="ctr"/>
            <a:endParaRPr lang="ru-RU" sz="2400" b="1" dirty="0" smtClean="0">
              <a:latin typeface="Calibri" pitchFamily="34" charset="0"/>
            </a:endParaRPr>
          </a:p>
          <a:p>
            <a:pPr marL="541338" indent="-360363">
              <a:buFont typeface="Arial" pitchFamily="34" charset="0"/>
              <a:buChar char="•"/>
            </a:pPr>
            <a:r>
              <a:rPr lang="ru-RU" sz="2400" dirty="0" smtClean="0">
                <a:latin typeface="Calibri" pitchFamily="34" charset="0"/>
              </a:rPr>
              <a:t>социально – коммуникативное развитие;</a:t>
            </a:r>
          </a:p>
          <a:p>
            <a:pPr marL="541338" indent="-360363">
              <a:buFont typeface="Arial" pitchFamily="34" charset="0"/>
              <a:buChar char="•"/>
            </a:pPr>
            <a:r>
              <a:rPr lang="ru-RU" sz="2400" dirty="0" smtClean="0">
                <a:latin typeface="Calibri" pitchFamily="34" charset="0"/>
              </a:rPr>
              <a:t>физическое развитие;</a:t>
            </a:r>
          </a:p>
          <a:p>
            <a:pPr marL="541338" indent="-360363">
              <a:buFont typeface="Arial" pitchFamily="34" charset="0"/>
              <a:buChar char="•"/>
            </a:pPr>
            <a:r>
              <a:rPr lang="ru-RU" sz="2400" dirty="0" smtClean="0">
                <a:latin typeface="Calibri" pitchFamily="34" charset="0"/>
              </a:rPr>
              <a:t>речевое развитие;</a:t>
            </a:r>
          </a:p>
          <a:p>
            <a:pPr marL="541338" indent="-360363">
              <a:buFont typeface="Arial" pitchFamily="34" charset="0"/>
              <a:buChar char="•"/>
            </a:pPr>
            <a:r>
              <a:rPr lang="ru-RU" sz="2400" dirty="0" smtClean="0">
                <a:latin typeface="Calibri" pitchFamily="34" charset="0"/>
              </a:rPr>
              <a:t>познавательное развитие;</a:t>
            </a:r>
          </a:p>
          <a:p>
            <a:pPr marL="541338" indent="-360363">
              <a:buFont typeface="Arial" pitchFamily="34" charset="0"/>
              <a:buChar char="•"/>
            </a:pPr>
            <a:r>
              <a:rPr lang="ru-RU" sz="2400" dirty="0" smtClean="0">
                <a:latin typeface="Calibri" pitchFamily="34" charset="0"/>
              </a:rPr>
              <a:t>художественно – эстетическое развитие.</a:t>
            </a:r>
            <a:endParaRPr lang="ru-RU" dirty="0" smtClean="0">
              <a:latin typeface="Calibri" pitchFamily="34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900296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764704"/>
            <a:ext cx="7416824" cy="50013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200" b="1" dirty="0" smtClean="0">
                <a:latin typeface="Calibri" pitchFamily="34" charset="0"/>
              </a:rPr>
              <a:t>Образовательная программа ДО направлена на:</a:t>
            </a:r>
          </a:p>
          <a:p>
            <a:endParaRPr lang="ru-RU" sz="1100" b="1" dirty="0" smtClean="0">
              <a:latin typeface="Calibri" pitchFamily="34" charset="0"/>
            </a:endParaRPr>
          </a:p>
          <a:p>
            <a:pPr marL="541338" indent="-360363">
              <a:buFont typeface="Arial" pitchFamily="34" charset="0"/>
              <a:buChar char="•"/>
            </a:pPr>
            <a:r>
              <a:rPr lang="ru-RU" sz="2200" dirty="0" smtClean="0">
                <a:latin typeface="Calibri" pitchFamily="34" charset="0"/>
              </a:rPr>
              <a:t>формирование общей культуры;</a:t>
            </a:r>
          </a:p>
          <a:p>
            <a:pPr marL="541338" indent="-360363">
              <a:buFont typeface="Arial" pitchFamily="34" charset="0"/>
              <a:buChar char="•"/>
            </a:pPr>
            <a:r>
              <a:rPr lang="ru-RU" sz="2200" dirty="0" smtClean="0">
                <a:latin typeface="Calibri" pitchFamily="34" charset="0"/>
              </a:rPr>
              <a:t>развитие физических, интеллектуальных, нравственных, эстетических и личностных качеств;</a:t>
            </a:r>
          </a:p>
          <a:p>
            <a:pPr marL="541338" indent="-360363">
              <a:buFont typeface="Arial" pitchFamily="34" charset="0"/>
              <a:buChar char="•"/>
            </a:pPr>
            <a:r>
              <a:rPr lang="ru-RU" sz="2200" dirty="0" smtClean="0">
                <a:latin typeface="Calibri" pitchFamily="34" charset="0"/>
              </a:rPr>
              <a:t>формирование предпосылок учебной деятельности;</a:t>
            </a:r>
          </a:p>
          <a:p>
            <a:pPr marL="541338" indent="-360363">
              <a:buFont typeface="Arial" pitchFamily="34" charset="0"/>
              <a:buChar char="•"/>
            </a:pPr>
            <a:r>
              <a:rPr lang="ru-RU" sz="2200" dirty="0" smtClean="0">
                <a:latin typeface="Calibri" pitchFamily="34" charset="0"/>
              </a:rPr>
              <a:t>сохранение и укрепление здоровья детей дошкольного возраста;</a:t>
            </a:r>
          </a:p>
          <a:p>
            <a:pPr marL="541338" indent="-360363">
              <a:buFont typeface="Arial" pitchFamily="34" charset="0"/>
              <a:buChar char="•"/>
            </a:pPr>
            <a:r>
              <a:rPr lang="ru-RU" sz="2200" dirty="0" smtClean="0">
                <a:latin typeface="Calibri" pitchFamily="34" charset="0"/>
              </a:rPr>
              <a:t>создание условий развития ребенка,</a:t>
            </a:r>
          </a:p>
          <a:p>
            <a:pPr marL="541338" indent="-360363">
              <a:buFont typeface="Arial" pitchFamily="34" charset="0"/>
              <a:buChar char="•"/>
            </a:pPr>
            <a:r>
              <a:rPr lang="ru-RU" sz="2200" dirty="0" smtClean="0">
                <a:latin typeface="Calibri" pitchFamily="34" charset="0"/>
              </a:rPr>
              <a:t>открывающихся возможностей для: позитивной социализации; личностного развития; развития инициативы и творческих способностей; </a:t>
            </a:r>
          </a:p>
          <a:p>
            <a:pPr marL="541338" indent="-360363">
              <a:buFont typeface="Arial" pitchFamily="34" charset="0"/>
              <a:buChar char="•"/>
            </a:pPr>
            <a:r>
              <a:rPr lang="ru-RU" sz="2200" dirty="0" smtClean="0">
                <a:latin typeface="Calibri" pitchFamily="34" charset="0"/>
              </a:rPr>
              <a:t>создание развивающей образовательной среды как системы условий социализации и индивидуализации детей.</a:t>
            </a:r>
          </a:p>
        </p:txBody>
      </p:sp>
    </p:spTree>
    <p:extLst>
      <p:ext uri="{BB962C8B-B14F-4D97-AF65-F5344CB8AC3E}">
        <p14:creationId xmlns:p14="http://schemas.microsoft.com/office/powerpoint/2010/main" val="900296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836712"/>
            <a:ext cx="7128792" cy="563231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Цель образовательной программы дошкольного образования:</a:t>
            </a:r>
          </a:p>
          <a:p>
            <a:pPr marL="450850" indent="-450850">
              <a:buFont typeface="Arial" pitchFamily="34" charset="0"/>
              <a:buChar char="•"/>
              <a:tabLst>
                <a:tab pos="5645150" algn="l"/>
              </a:tabLst>
            </a:pPr>
            <a:r>
              <a:rPr lang="ru-RU" sz="2400" dirty="0" smtClean="0"/>
              <a:t>создание благоприятных условий для полноценного проживания ребенком дошкольного детства, формирование основ базово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й</a:t>
            </a:r>
            <a:r>
              <a:rPr lang="ru-RU" sz="2400" dirty="0" smtClean="0"/>
              <a:t>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формирование предпосылок к учебной деятельности, обеспечение безопасности жизнедеятельности дошкольника.</a:t>
            </a:r>
          </a:p>
          <a:p>
            <a:pPr marL="180975">
              <a:tabLst>
                <a:tab pos="5645150" algn="l"/>
              </a:tabLst>
            </a:pPr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00296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67544" y="27598"/>
            <a:ext cx="8136904" cy="677108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71463" marR="0" lvl="0" indent="-2714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Задачи: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Calibri" pitchFamily="34" charset="0"/>
            </a:endParaRPr>
          </a:p>
          <a:p>
            <a:pPr marL="271463" marR="0" lvl="0" indent="-2714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охрану и укрепление физического и психического здоровья детей, в том числе их эмоционального благополучия;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Calibri" pitchFamily="34" charset="0"/>
            </a:endParaRPr>
          </a:p>
          <a:p>
            <a:pPr marL="271463" marR="0" lvl="0" indent="-2714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обеспечение равных возможностей для полноценного развития каждого ребенка в период дошкольного детства независимо от места проживания, пола, нации, языка, социального статуса, психофизиологических и других особенностей (в том числе ограниченных возможностей здоровья);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Calibri" pitchFamily="34" charset="0"/>
            </a:endParaRPr>
          </a:p>
          <a:p>
            <a:pPr marL="271463" marR="0" lvl="0" indent="-2714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обеспечение преемственности целей, задач и содержания образования, реализуемых в рамках образовательных программ дошкольного и начального общего образования;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Calibri" pitchFamily="34" charset="0"/>
            </a:endParaRPr>
          </a:p>
          <a:p>
            <a:pPr marL="271463" marR="0" lvl="0" indent="-2714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создание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миром;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Calibri" pitchFamily="34" charset="0"/>
            </a:endParaRPr>
          </a:p>
          <a:p>
            <a:pPr marL="271463" marR="0" lvl="0" indent="-2714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объединение обучения и воспитания в целостный образовательный процесс на основе духовно-нравственных 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социокультурных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ценностей и принятых в обществе правил и норм поведения в интересах человека, семьи, общества;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Calibri" pitchFamily="34" charset="0"/>
            </a:endParaRPr>
          </a:p>
          <a:p>
            <a:pPr marL="271463" marR="0" lvl="0" indent="-2714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формирование общей культуры личности детей,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Calibri" pitchFamily="34" charset="0"/>
            </a:endParaRPr>
          </a:p>
          <a:p>
            <a:pPr marL="271463" marR="0" lvl="0" indent="-2714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обеспечение вариативности и разнообразия содержания программ дошкольного образования с учетом образовательных потребностей и способностей детей;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Calibri" pitchFamily="34" charset="0"/>
            </a:endParaRPr>
          </a:p>
          <a:p>
            <a:pPr marL="271463" marR="0" lvl="0" indent="-2714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формирование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социокультурной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среды, соответствующей возрастным, индивидуальным, психологическим и физиологическим особенностям детей;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Calibri" pitchFamily="34" charset="0"/>
            </a:endParaRPr>
          </a:p>
          <a:p>
            <a:pPr marL="271463" marR="0" lvl="0" indent="-2714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обеспечение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296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836712"/>
            <a:ext cx="7200800" cy="526297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latin typeface="Calibri" pitchFamily="34" charset="0"/>
              </a:rPr>
              <a:t>Учреждение обеспечивает </a:t>
            </a:r>
            <a:r>
              <a:rPr lang="ru-RU" sz="2400" dirty="0" smtClean="0">
                <a:latin typeface="Calibri" pitchFamily="34" charset="0"/>
              </a:rPr>
              <a:t>воспитание, обучение и развитие, а также присмотр, уход и оздоровление детей в возрасте от 1 до 7 лет. </a:t>
            </a:r>
          </a:p>
          <a:p>
            <a:endParaRPr lang="ru-RU" sz="2400" dirty="0" smtClean="0">
              <a:latin typeface="Calibri" pitchFamily="34" charset="0"/>
            </a:endParaRPr>
          </a:p>
          <a:p>
            <a:r>
              <a:rPr lang="ru-RU" sz="2400" dirty="0" smtClean="0">
                <a:latin typeface="Calibri" pitchFamily="34" charset="0"/>
              </a:rPr>
              <a:t>В Учреждении функционирует 19 возрастных групп для детей раннего и дошкольного возраста.</a:t>
            </a:r>
          </a:p>
          <a:p>
            <a:endParaRPr lang="ru-RU" sz="2400" dirty="0" smtClean="0">
              <a:latin typeface="Calibri" pitchFamily="34" charset="0"/>
            </a:endParaRPr>
          </a:p>
          <a:p>
            <a:r>
              <a:rPr lang="ru-RU" sz="2400" dirty="0" smtClean="0">
                <a:latin typeface="Calibri" pitchFamily="34" charset="0"/>
              </a:rPr>
              <a:t>Образовательный процесс в Учреждении строится с учетом возрастных и индивидуальных особенностей ребенка-дошкольника.</a:t>
            </a:r>
          </a:p>
          <a:p>
            <a:endParaRPr lang="ru-RU" sz="2400" dirty="0" smtClean="0">
              <a:latin typeface="Calibri" pitchFamily="34" charset="0"/>
            </a:endParaRPr>
          </a:p>
          <a:p>
            <a:endParaRPr lang="ru-RU" sz="2400" dirty="0" smtClean="0">
              <a:latin typeface="Calibri" pitchFamily="34" charset="0"/>
            </a:endParaRPr>
          </a:p>
          <a:p>
            <a:endParaRPr lang="ru-RU" sz="2400" dirty="0" smtClean="0">
              <a:latin typeface="Calibri" pitchFamily="34" charset="0"/>
            </a:endParaRPr>
          </a:p>
          <a:p>
            <a:endParaRPr lang="ru-RU" sz="2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296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548681"/>
            <a:ext cx="7632848" cy="60016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latin typeface="Calibri" pitchFamily="34" charset="0"/>
              </a:rPr>
              <a:t>Обязательная часть </a:t>
            </a:r>
            <a:r>
              <a:rPr lang="ru-RU" sz="2400" dirty="0" smtClean="0">
                <a:latin typeface="Calibri" pitchFamily="34" charset="0"/>
              </a:rPr>
              <a:t>Программы соответствует Программе «От рождения до школы» под. ред. </a:t>
            </a:r>
            <a:r>
              <a:rPr lang="ru-RU" sz="2400" dirty="0" err="1" smtClean="0">
                <a:latin typeface="Calibri" pitchFamily="34" charset="0"/>
              </a:rPr>
              <a:t>Вераксы</a:t>
            </a:r>
            <a:r>
              <a:rPr lang="ru-RU" sz="2400" dirty="0" smtClean="0">
                <a:latin typeface="Calibri" pitchFamily="34" charset="0"/>
              </a:rPr>
              <a:t> Н.Е., Комаровой Т.С., Васильевой М.А</a:t>
            </a:r>
          </a:p>
          <a:p>
            <a:r>
              <a:rPr lang="ru-RU" sz="2400" b="1" dirty="0" smtClean="0">
                <a:latin typeface="Calibri" pitchFamily="34" charset="0"/>
              </a:rPr>
              <a:t>Часть образовательной программы, формируемая участниками образовательных отношений,</a:t>
            </a:r>
            <a:r>
              <a:rPr lang="ru-RU" sz="2400" dirty="0" smtClean="0">
                <a:latin typeface="Calibri" pitchFamily="34" charset="0"/>
              </a:rPr>
              <a:t> представлена дополнительными общеобразовательными программами дошкольного образования</a:t>
            </a:r>
            <a:r>
              <a:rPr lang="ru-RU" sz="2400" b="1" dirty="0" smtClean="0">
                <a:latin typeface="Calibri" pitchFamily="34" charset="0"/>
              </a:rPr>
              <a:t>:</a:t>
            </a:r>
            <a:endParaRPr lang="ru-RU" sz="2400" dirty="0" smtClean="0">
              <a:latin typeface="Calibri" pitchFamily="34" charset="0"/>
            </a:endParaRPr>
          </a:p>
          <a:p>
            <a:pPr marL="541338" lvl="0" indent="-361950">
              <a:buFont typeface="Arial" pitchFamily="34" charset="0"/>
              <a:buChar char="•"/>
            </a:pPr>
            <a:r>
              <a:rPr lang="ru-RU" sz="2400" dirty="0" smtClean="0">
                <a:latin typeface="Calibri" pitchFamily="34" charset="0"/>
              </a:rPr>
              <a:t>Программа «Юный эколог» направлена на формирование основ  экологической культуры у детей 2-7 лет С.Н. Николаева;</a:t>
            </a:r>
          </a:p>
          <a:p>
            <a:pPr marL="541338" lvl="0" indent="-361950">
              <a:buFont typeface="Arial" pitchFamily="34" charset="0"/>
              <a:buChar char="•"/>
            </a:pPr>
            <a:r>
              <a:rPr lang="ru-RU" sz="2400" dirty="0" smtClean="0">
                <a:latin typeface="Calibri" pitchFamily="34" charset="0"/>
              </a:rPr>
              <a:t>Программа «Основы безопасности детей дошкольного возраста» Р. Б. </a:t>
            </a:r>
            <a:r>
              <a:rPr lang="ru-RU" sz="2400" dirty="0" err="1" smtClean="0">
                <a:latin typeface="Calibri" pitchFamily="34" charset="0"/>
              </a:rPr>
              <a:t>Стеркина</a:t>
            </a:r>
            <a:r>
              <a:rPr lang="ru-RU" sz="2400" dirty="0" smtClean="0">
                <a:latin typeface="Calibri" pitchFamily="34" charset="0"/>
              </a:rPr>
              <a:t>, О. Л. Князева, Н. Н. Авдеева;</a:t>
            </a:r>
          </a:p>
          <a:p>
            <a:pPr marL="541338" lvl="0" indent="-361950">
              <a:buFont typeface="Arial" pitchFamily="34" charset="0"/>
              <a:buChar char="•"/>
            </a:pPr>
            <a:r>
              <a:rPr lang="ru-RU" sz="2400" dirty="0" smtClean="0">
                <a:latin typeface="Calibri" pitchFamily="34" charset="0"/>
              </a:rPr>
              <a:t>«Программа развития речи дошкольников» О.С. Ушаковой.</a:t>
            </a:r>
            <a:endParaRPr lang="ru-RU" sz="28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296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764704"/>
            <a:ext cx="7344816" cy="526297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latin typeface="Calibri" pitchFamily="34" charset="0"/>
              </a:rPr>
              <a:t>Содержание программы реализуется в</a:t>
            </a:r>
          </a:p>
          <a:p>
            <a:r>
              <a:rPr lang="ru-RU" sz="2800" b="1" dirty="0" smtClean="0">
                <a:latin typeface="Calibri" pitchFamily="34" charset="0"/>
              </a:rPr>
              <a:t>процессе разнообразных видов детской</a:t>
            </a:r>
          </a:p>
          <a:p>
            <a:r>
              <a:rPr lang="ru-RU" sz="2800" b="1" dirty="0" smtClean="0">
                <a:latin typeface="Calibri" pitchFamily="34" charset="0"/>
              </a:rPr>
              <a:t>деятельности:</a:t>
            </a:r>
          </a:p>
          <a:p>
            <a:pPr marL="541338" indent="-360363">
              <a:buFont typeface="Arial" pitchFamily="34" charset="0"/>
              <a:buChar char="•"/>
            </a:pPr>
            <a:r>
              <a:rPr lang="ru-RU" sz="2800" dirty="0" smtClean="0">
                <a:latin typeface="Calibri" pitchFamily="34" charset="0"/>
              </a:rPr>
              <a:t>игровой;</a:t>
            </a:r>
          </a:p>
          <a:p>
            <a:pPr marL="541338" indent="-360363">
              <a:buFont typeface="Arial" pitchFamily="34" charset="0"/>
              <a:buChar char="•"/>
            </a:pPr>
            <a:r>
              <a:rPr lang="ru-RU" sz="2800" dirty="0" smtClean="0">
                <a:latin typeface="Calibri" pitchFamily="34" charset="0"/>
              </a:rPr>
              <a:t>коммуникативной;</a:t>
            </a:r>
          </a:p>
          <a:p>
            <a:pPr marL="541338" indent="-360363">
              <a:buFont typeface="Arial" pitchFamily="34" charset="0"/>
              <a:buChar char="•"/>
            </a:pPr>
            <a:r>
              <a:rPr lang="ru-RU" sz="2800" dirty="0" smtClean="0">
                <a:latin typeface="Calibri" pitchFamily="34" charset="0"/>
              </a:rPr>
              <a:t>трудовой;</a:t>
            </a:r>
          </a:p>
          <a:p>
            <a:pPr marL="541338" indent="-360363">
              <a:buFont typeface="Arial" pitchFamily="34" charset="0"/>
              <a:buChar char="•"/>
            </a:pPr>
            <a:r>
              <a:rPr lang="ru-RU" sz="2800" dirty="0" smtClean="0">
                <a:latin typeface="Calibri" pitchFamily="34" charset="0"/>
              </a:rPr>
              <a:t>познавательно – исследовательской;</a:t>
            </a:r>
          </a:p>
          <a:p>
            <a:pPr marL="541338" indent="-360363">
              <a:buFont typeface="Arial" pitchFamily="34" charset="0"/>
              <a:buChar char="•"/>
            </a:pPr>
            <a:r>
              <a:rPr lang="ru-RU" sz="2800" dirty="0" smtClean="0">
                <a:latin typeface="Calibri" pitchFamily="34" charset="0"/>
              </a:rPr>
              <a:t>изобразительной;</a:t>
            </a:r>
          </a:p>
          <a:p>
            <a:pPr marL="541338" indent="-360363">
              <a:buFont typeface="Arial" pitchFamily="34" charset="0"/>
              <a:buChar char="•"/>
            </a:pPr>
            <a:r>
              <a:rPr lang="ru-RU" sz="2800" dirty="0" smtClean="0">
                <a:latin typeface="Calibri" pitchFamily="34" charset="0"/>
              </a:rPr>
              <a:t>конструктивной;</a:t>
            </a:r>
          </a:p>
          <a:p>
            <a:pPr marL="541338" indent="-360363">
              <a:buFont typeface="Arial" pitchFamily="34" charset="0"/>
              <a:buChar char="•"/>
            </a:pPr>
            <a:r>
              <a:rPr lang="ru-RU" sz="2800" dirty="0" smtClean="0">
                <a:latin typeface="Calibri" pitchFamily="34" charset="0"/>
              </a:rPr>
              <a:t>музыкальной;</a:t>
            </a:r>
          </a:p>
          <a:p>
            <a:pPr marL="541338" indent="-360363">
              <a:buFont typeface="Arial" pitchFamily="34" charset="0"/>
              <a:buChar char="•"/>
            </a:pPr>
            <a:r>
              <a:rPr lang="ru-RU" sz="2800" dirty="0" smtClean="0">
                <a:latin typeface="Calibri" pitchFamily="34" charset="0"/>
              </a:rPr>
              <a:t>чтения художественной литературы;</a:t>
            </a:r>
          </a:p>
          <a:p>
            <a:pPr marL="541338" indent="-360363">
              <a:buFont typeface="Arial" pitchFamily="34" charset="0"/>
              <a:buChar char="•"/>
            </a:pPr>
            <a:r>
              <a:rPr lang="ru-RU" sz="2800" dirty="0" smtClean="0">
                <a:latin typeface="Calibri" pitchFamily="34" charset="0"/>
              </a:rPr>
              <a:t>двигательной.</a:t>
            </a:r>
            <a:endParaRPr lang="ru-RU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296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1665</TotalTime>
  <Words>698</Words>
  <Application>Microsoft Office PowerPoint</Application>
  <PresentationFormat>Экран (4:3)</PresentationFormat>
  <Paragraphs>88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Жека</dc:creator>
  <cp:lastModifiedBy>Admin</cp:lastModifiedBy>
  <cp:revision>172</cp:revision>
  <dcterms:created xsi:type="dcterms:W3CDTF">2013-01-20T07:55:47Z</dcterms:created>
  <dcterms:modified xsi:type="dcterms:W3CDTF">2016-11-01T16:09:56Z</dcterms:modified>
</cp:coreProperties>
</file>